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6"/>
  </p:notesMasterIdLst>
  <p:sldIdLst>
    <p:sldId id="256" r:id="rId2"/>
    <p:sldId id="258" r:id="rId3"/>
    <p:sldId id="259" r:id="rId4"/>
    <p:sldId id="260" r:id="rId5"/>
    <p:sldId id="298" r:id="rId6"/>
    <p:sldId id="262" r:id="rId7"/>
    <p:sldId id="263" r:id="rId8"/>
    <p:sldId id="299" r:id="rId9"/>
    <p:sldId id="300" r:id="rId10"/>
    <p:sldId id="301" r:id="rId11"/>
    <p:sldId id="309" r:id="rId12"/>
    <p:sldId id="267" r:id="rId13"/>
    <p:sldId id="305" r:id="rId14"/>
    <p:sldId id="306" r:id="rId15"/>
    <p:sldId id="304" r:id="rId16"/>
    <p:sldId id="268" r:id="rId17"/>
    <p:sldId id="271" r:id="rId18"/>
    <p:sldId id="307" r:id="rId19"/>
    <p:sldId id="308" r:id="rId20"/>
    <p:sldId id="302" r:id="rId21"/>
    <p:sldId id="303" r:id="rId22"/>
    <p:sldId id="275" r:id="rId23"/>
    <p:sldId id="276" r:id="rId24"/>
    <p:sldId id="278" r:id="rId25"/>
  </p:sldIdLst>
  <p:sldSz cx="9144000" cy="5143500" type="screen16x9"/>
  <p:notesSz cx="6858000" cy="9144000"/>
  <p:embeddedFontLst>
    <p:embeddedFont>
      <p:font typeface="Advent Pro" panose="020B0604020202020204" charset="0"/>
      <p:regular r:id="rId27"/>
      <p:bold r:id="rId28"/>
      <p:italic r:id="rId29"/>
      <p:boldItalic r:id="rId30"/>
    </p:embeddedFont>
    <p:embeddedFont>
      <p:font typeface="Advent Pro Medium" panose="020B0604020202020204" charset="0"/>
      <p:regular r:id="rId31"/>
      <p:bold r:id="rId32"/>
      <p:italic r:id="rId33"/>
      <p:boldItalic r:id="rId34"/>
    </p:embeddedFont>
    <p:embeddedFont>
      <p:font typeface="Bebas Neue Pro" panose="020B0506020202050201"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Lato Black" panose="020F0A02020204030203" pitchFamily="34" charset="0"/>
      <p:bold r:id="rId43"/>
      <p:boldItalic r:id="rId44"/>
    </p:embeddedFont>
    <p:embeddedFont>
      <p:font typeface="Orbitron ExtraBold" panose="020B0604020202020204" charset="0"/>
      <p:bold r:id="rId45"/>
    </p:embeddedFont>
    <p:embeddedFont>
      <p:font typeface="r0c0i Linotte" pitchFamily="2" charset="0"/>
      <p:regular r:id="rId46"/>
      <p:bold r:id="rId47"/>
    </p:embeddedFont>
    <p:embeddedFont>
      <p:font typeface="UTM Bebas" panose="02040603050506020204" pitchFamily="18"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C41AC0-C8E0-4963-AB64-2DAAABCFCD66}">
  <a:tblStyle styleId="{25C41AC0-C8E0-4963-AB64-2DAAABCFCD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varScale="1">
        <p:scale>
          <a:sx n="138" d="100"/>
          <a:sy n="138" d="100"/>
        </p:scale>
        <p:origin x="64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91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39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78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37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123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5"/>
        <p:cNvGrpSpPr/>
        <p:nvPr/>
      </p:nvGrpSpPr>
      <p:grpSpPr>
        <a:xfrm>
          <a:off x="0" y="0"/>
          <a:ext cx="0" cy="0"/>
          <a:chOff x="0" y="0"/>
          <a:chExt cx="0" cy="0"/>
        </a:xfrm>
      </p:grpSpPr>
      <p:sp>
        <p:nvSpPr>
          <p:cNvPr id="6786" name="Google Shape;6786;g6edfa80311_0_35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7" name="Google Shape;6787;g6edfa80311_0_3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362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40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6"/>
        <p:cNvGrpSpPr/>
        <p:nvPr/>
      </p:nvGrpSpPr>
      <p:grpSpPr>
        <a:xfrm>
          <a:off x="0" y="0"/>
          <a:ext cx="0" cy="0"/>
          <a:chOff x="0" y="0"/>
          <a:chExt cx="0" cy="0"/>
        </a:xfrm>
      </p:grpSpPr>
      <p:sp>
        <p:nvSpPr>
          <p:cNvPr id="5597" name="Google Shape;5597;g6e7e4535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8" name="Google Shape;5598;g6e7e4535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4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31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7"/>
        <p:cNvGrpSpPr/>
        <p:nvPr/>
      </p:nvGrpSpPr>
      <p:grpSpPr>
        <a:xfrm>
          <a:off x="0" y="0"/>
          <a:ext cx="0" cy="0"/>
          <a:chOff x="0" y="0"/>
          <a:chExt cx="0" cy="0"/>
        </a:xfrm>
      </p:grpSpPr>
      <p:sp>
        <p:nvSpPr>
          <p:cNvPr id="6938" name="Google Shape;6938;g6edfa80311_0_36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9" name="Google Shape;6939;g6edfa80311_0_36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1"/>
        <p:cNvGrpSpPr/>
        <p:nvPr/>
      </p:nvGrpSpPr>
      <p:grpSpPr>
        <a:xfrm>
          <a:off x="0" y="0"/>
          <a:ext cx="0" cy="0"/>
          <a:chOff x="0" y="0"/>
          <a:chExt cx="0" cy="0"/>
        </a:xfrm>
      </p:grpSpPr>
      <p:sp>
        <p:nvSpPr>
          <p:cNvPr id="7032" name="Google Shape;7032;g6edfa80311_0_36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3" name="Google Shape;7033;g6edfa80311_0_36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7"/>
        <p:cNvGrpSpPr/>
        <p:nvPr/>
      </p:nvGrpSpPr>
      <p:grpSpPr>
        <a:xfrm>
          <a:off x="0" y="0"/>
          <a:ext cx="0" cy="0"/>
          <a:chOff x="0" y="0"/>
          <a:chExt cx="0" cy="0"/>
        </a:xfrm>
      </p:grpSpPr>
      <p:sp>
        <p:nvSpPr>
          <p:cNvPr id="7138" name="Google Shape;7138;g6edfa80311_0_37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9" name="Google Shape;7139;g6edfa80311_0_37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24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1"/>
        <p:cNvGrpSpPr/>
        <p:nvPr/>
      </p:nvGrpSpPr>
      <p:grpSpPr>
        <a:xfrm>
          <a:off x="0" y="0"/>
          <a:ext cx="0" cy="0"/>
          <a:chOff x="0" y="0"/>
          <a:chExt cx="0" cy="0"/>
        </a:xfrm>
      </p:grpSpPr>
      <p:sp>
        <p:nvSpPr>
          <p:cNvPr id="5792" name="Google Shape;5792;g6edfa80311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3" name="Google Shape;5793;g6edfa80311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19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973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accent6"/>
        </a:solidFill>
        <a:effectLst/>
      </p:bgPr>
    </p:bg>
    <p:spTree>
      <p:nvGrpSpPr>
        <p:cNvPr id="1" name="Shape 2315"/>
        <p:cNvGrpSpPr/>
        <p:nvPr/>
      </p:nvGrpSpPr>
      <p:grpSpPr>
        <a:xfrm>
          <a:off x="0" y="0"/>
          <a:ext cx="0" cy="0"/>
          <a:chOff x="0" y="0"/>
          <a:chExt cx="0" cy="0"/>
        </a:xfrm>
      </p:grpSpPr>
      <p:sp>
        <p:nvSpPr>
          <p:cNvPr id="2316" name="Google Shape;2316;p16"/>
          <p:cNvSpPr txBox="1">
            <a:spLocks noGrp="1"/>
          </p:cNvSpPr>
          <p:nvPr>
            <p:ph type="body" idx="1"/>
          </p:nvPr>
        </p:nvSpPr>
        <p:spPr>
          <a:xfrm>
            <a:off x="4959850" y="1974400"/>
            <a:ext cx="3135900" cy="2417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chemeClr val="lt1"/>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2317" name="Google Shape;2317;p16"/>
          <p:cNvSpPr txBox="1">
            <a:spLocks noGrp="1"/>
          </p:cNvSpPr>
          <p:nvPr>
            <p:ph type="title"/>
          </p:nvPr>
        </p:nvSpPr>
        <p:spPr>
          <a:xfrm>
            <a:off x="4959850" y="1183375"/>
            <a:ext cx="3135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6"/>
        </a:solidFill>
        <a:effectLst/>
      </p:bgPr>
    </p:bg>
    <p:spTree>
      <p:nvGrpSpPr>
        <p:cNvPr id="1"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7" name="Google Shape;2987;p1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8" name="Google Shape;2988;p18"/>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89" name="Google Shape;2989;p1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8"/>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8"/>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8"/>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8"/>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8"/>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8"/>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8"/>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8"/>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8"/>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8"/>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8"/>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1_1_1">
    <p:bg>
      <p:bgPr>
        <a:solidFill>
          <a:schemeClr val="accent6"/>
        </a:solidFill>
        <a:effectLst/>
      </p:bgPr>
    </p:bg>
    <p:spTree>
      <p:nvGrpSpPr>
        <p:cNvPr id="1" name="Shape 3006"/>
        <p:cNvGrpSpPr/>
        <p:nvPr/>
      </p:nvGrpSpPr>
      <p:grpSpPr>
        <a:xfrm>
          <a:off x="0" y="0"/>
          <a:ext cx="0" cy="0"/>
          <a:chOff x="0" y="0"/>
          <a:chExt cx="0" cy="0"/>
        </a:xfrm>
      </p:grpSpPr>
      <p:sp>
        <p:nvSpPr>
          <p:cNvPr id="3007" name="Google Shape;3007;p1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8" name="Google Shape;3008;p19"/>
          <p:cNvSpPr txBox="1">
            <a:spLocks noGrp="1"/>
          </p:cNvSpPr>
          <p:nvPr>
            <p:ph type="title" idx="2"/>
          </p:nvPr>
        </p:nvSpPr>
        <p:spPr>
          <a:xfrm>
            <a:off x="1598176" y="1762650"/>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09" name="Google Shape;3009;p19"/>
          <p:cNvSpPr txBox="1">
            <a:spLocks noGrp="1"/>
          </p:cNvSpPr>
          <p:nvPr>
            <p:ph type="subTitle" idx="1"/>
          </p:nvPr>
        </p:nvSpPr>
        <p:spPr>
          <a:xfrm>
            <a:off x="1598175" y="2174828"/>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0" name="Google Shape;3010;p19"/>
          <p:cNvSpPr txBox="1">
            <a:spLocks noGrp="1"/>
          </p:cNvSpPr>
          <p:nvPr>
            <p:ph type="title" idx="3"/>
          </p:nvPr>
        </p:nvSpPr>
        <p:spPr>
          <a:xfrm>
            <a:off x="1598176" y="3271775"/>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1" name="Google Shape;3011;p19"/>
          <p:cNvSpPr txBox="1">
            <a:spLocks noGrp="1"/>
          </p:cNvSpPr>
          <p:nvPr>
            <p:ph type="subTitle" idx="4"/>
          </p:nvPr>
        </p:nvSpPr>
        <p:spPr>
          <a:xfrm>
            <a:off x="1598175" y="3683953"/>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2" name="Google Shape;3012;p19"/>
          <p:cNvSpPr txBox="1">
            <a:spLocks noGrp="1"/>
          </p:cNvSpPr>
          <p:nvPr>
            <p:ph type="title" idx="5"/>
          </p:nvPr>
        </p:nvSpPr>
        <p:spPr>
          <a:xfrm>
            <a:off x="5744226" y="1762650"/>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3" name="Google Shape;3013;p19"/>
          <p:cNvSpPr txBox="1">
            <a:spLocks noGrp="1"/>
          </p:cNvSpPr>
          <p:nvPr>
            <p:ph type="subTitle" idx="6"/>
          </p:nvPr>
        </p:nvSpPr>
        <p:spPr>
          <a:xfrm>
            <a:off x="5744225" y="2174828"/>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4" name="Google Shape;3014;p19"/>
          <p:cNvSpPr txBox="1">
            <a:spLocks noGrp="1"/>
          </p:cNvSpPr>
          <p:nvPr>
            <p:ph type="title" idx="7"/>
          </p:nvPr>
        </p:nvSpPr>
        <p:spPr>
          <a:xfrm>
            <a:off x="5744226" y="3271775"/>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5" name="Google Shape;3015;p19"/>
          <p:cNvSpPr txBox="1">
            <a:spLocks noGrp="1"/>
          </p:cNvSpPr>
          <p:nvPr>
            <p:ph type="subTitle" idx="8"/>
          </p:nvPr>
        </p:nvSpPr>
        <p:spPr>
          <a:xfrm>
            <a:off x="5744225" y="3683953"/>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solidFill>
          <a:schemeClr val="accent6"/>
        </a:solidFill>
        <a:effectLst/>
      </p:bgPr>
    </p:bg>
    <p:spTree>
      <p:nvGrpSpPr>
        <p:cNvPr id="1" name="Shape 3016"/>
        <p:cNvGrpSpPr/>
        <p:nvPr/>
      </p:nvGrpSpPr>
      <p:grpSpPr>
        <a:xfrm>
          <a:off x="0" y="0"/>
          <a:ext cx="0" cy="0"/>
          <a:chOff x="0" y="0"/>
          <a:chExt cx="0" cy="0"/>
        </a:xfrm>
      </p:grpSpPr>
      <p:sp>
        <p:nvSpPr>
          <p:cNvPr id="3017" name="Google Shape;3017;p2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18" name="Google Shape;3018;p20"/>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19" name="Google Shape;3019;p20"/>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020" name="Google Shape;3020;p20"/>
          <p:cNvGrpSpPr/>
          <p:nvPr/>
        </p:nvGrpSpPr>
        <p:grpSpPr>
          <a:xfrm>
            <a:off x="1849188" y="277203"/>
            <a:ext cx="1443946" cy="721968"/>
            <a:chOff x="311697" y="-12"/>
            <a:chExt cx="4437449" cy="2218709"/>
          </a:xfrm>
        </p:grpSpPr>
        <p:sp>
          <p:nvSpPr>
            <p:cNvPr id="3021" name="Google Shape;3021;p20"/>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0"/>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0"/>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0"/>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0"/>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0"/>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0"/>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0"/>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0"/>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0"/>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0"/>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0"/>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0"/>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0"/>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0"/>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0"/>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0"/>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0"/>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0"/>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0"/>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0"/>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0"/>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0"/>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0"/>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0"/>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0"/>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0"/>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0"/>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0"/>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0"/>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0"/>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0"/>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0"/>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0"/>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0"/>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0"/>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0"/>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0"/>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0"/>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0"/>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0"/>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0"/>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0"/>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0"/>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0"/>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0"/>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0"/>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0"/>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0"/>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0"/>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0"/>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0"/>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0"/>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0"/>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0"/>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0"/>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0"/>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0"/>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0"/>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0"/>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0"/>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0"/>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0"/>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0"/>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0"/>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0"/>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0"/>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0"/>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0"/>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0"/>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0"/>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0"/>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0"/>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0"/>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0"/>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0"/>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0"/>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0"/>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0"/>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0"/>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0"/>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0"/>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0"/>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0"/>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0"/>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0"/>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0"/>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0"/>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0"/>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0"/>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0"/>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0"/>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0"/>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0"/>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0"/>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0"/>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0"/>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0"/>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0"/>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0"/>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0"/>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0"/>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0"/>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0"/>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0"/>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0"/>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0"/>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0"/>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0"/>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0"/>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0"/>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0"/>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0"/>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0"/>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0"/>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0"/>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0"/>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0"/>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0"/>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0"/>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0"/>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0"/>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0"/>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0"/>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0"/>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0"/>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0"/>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0"/>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0"/>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0"/>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0"/>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0"/>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0"/>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0"/>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0"/>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0"/>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0"/>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0"/>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0"/>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0"/>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0"/>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0"/>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0"/>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0"/>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0"/>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0"/>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0"/>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0"/>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0"/>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0"/>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0"/>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0"/>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0"/>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0"/>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0"/>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0"/>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0"/>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0"/>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0"/>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0"/>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0"/>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0"/>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0"/>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0"/>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0"/>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0"/>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0"/>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0"/>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0"/>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0"/>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0"/>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0"/>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0"/>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0"/>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0"/>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0"/>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0"/>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0"/>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0"/>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0"/>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0"/>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0"/>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0"/>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0"/>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0"/>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0"/>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0"/>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0"/>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0"/>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0"/>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0"/>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0"/>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0"/>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0"/>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0"/>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0"/>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0"/>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0"/>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0"/>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0"/>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0"/>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0"/>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0"/>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0"/>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0"/>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0"/>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0"/>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0"/>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0"/>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0"/>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0"/>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0"/>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0"/>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0"/>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0"/>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0"/>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0"/>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0"/>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0"/>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0"/>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0"/>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0"/>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0"/>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0"/>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0"/>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0"/>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0"/>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0"/>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0"/>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0"/>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0"/>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0"/>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0"/>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0"/>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0"/>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0"/>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0"/>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0"/>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0"/>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0"/>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0"/>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0"/>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0"/>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0"/>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0"/>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0"/>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0"/>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0"/>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0"/>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0"/>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0"/>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0"/>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0"/>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0"/>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0"/>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0"/>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0"/>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0"/>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0"/>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0"/>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0"/>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0"/>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0"/>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0"/>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0"/>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0"/>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0"/>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0"/>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0"/>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0"/>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0"/>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0"/>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0"/>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0"/>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0"/>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0"/>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0"/>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0"/>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0"/>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0"/>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0"/>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0"/>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0"/>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0"/>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0"/>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0"/>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0"/>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0"/>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0"/>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0"/>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0"/>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0"/>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0"/>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0"/>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0"/>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0"/>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0"/>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0"/>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0"/>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0"/>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0"/>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0"/>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0"/>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0"/>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0"/>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0"/>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0"/>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0"/>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0"/>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0"/>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0"/>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0"/>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0"/>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0"/>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0"/>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0"/>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0"/>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0"/>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0"/>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0"/>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0"/>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0"/>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0"/>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0"/>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0"/>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0"/>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0"/>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0"/>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0"/>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20"/>
          <p:cNvGrpSpPr/>
          <p:nvPr/>
        </p:nvGrpSpPr>
        <p:grpSpPr>
          <a:xfrm>
            <a:off x="-387375" y="2038775"/>
            <a:ext cx="9531425" cy="3274175"/>
            <a:chOff x="-387375" y="2038775"/>
            <a:chExt cx="9531425" cy="3274175"/>
          </a:xfrm>
        </p:grpSpPr>
        <p:grpSp>
          <p:nvGrpSpPr>
            <p:cNvPr id="3351" name="Google Shape;3351;p20"/>
            <p:cNvGrpSpPr/>
            <p:nvPr/>
          </p:nvGrpSpPr>
          <p:grpSpPr>
            <a:xfrm>
              <a:off x="7767451" y="3282676"/>
              <a:ext cx="831787" cy="721972"/>
              <a:chOff x="2788951" y="3310126"/>
              <a:chExt cx="831787" cy="721972"/>
            </a:xfrm>
          </p:grpSpPr>
          <p:sp>
            <p:nvSpPr>
              <p:cNvPr id="3352" name="Google Shape;3352;p20"/>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0"/>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0"/>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0"/>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0"/>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0"/>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0"/>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0"/>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0"/>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0"/>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0"/>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0"/>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0"/>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0"/>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0"/>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0"/>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0"/>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0"/>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0"/>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0"/>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0"/>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0"/>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0"/>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0"/>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0"/>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0"/>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0"/>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0"/>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0"/>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0"/>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0"/>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0"/>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0"/>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0"/>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0"/>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0"/>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0"/>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0"/>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0"/>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0"/>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0"/>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0"/>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0"/>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0"/>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0"/>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0"/>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0"/>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0"/>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20"/>
            <p:cNvGrpSpPr/>
            <p:nvPr/>
          </p:nvGrpSpPr>
          <p:grpSpPr>
            <a:xfrm>
              <a:off x="-387375" y="2038775"/>
              <a:ext cx="9531425" cy="3274175"/>
              <a:chOff x="-387375" y="2038775"/>
              <a:chExt cx="9531425" cy="3274175"/>
            </a:xfrm>
          </p:grpSpPr>
          <p:grpSp>
            <p:nvGrpSpPr>
              <p:cNvPr id="3401" name="Google Shape;3401;p20"/>
              <p:cNvGrpSpPr/>
              <p:nvPr/>
            </p:nvGrpSpPr>
            <p:grpSpPr>
              <a:xfrm>
                <a:off x="-98650" y="4010850"/>
                <a:ext cx="9242700" cy="1302100"/>
                <a:chOff x="-98650" y="4010850"/>
                <a:chExt cx="9242700" cy="1302100"/>
              </a:xfrm>
            </p:grpSpPr>
            <p:sp>
              <p:nvSpPr>
                <p:cNvPr id="3402" name="Google Shape;3402;p20"/>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0"/>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0"/>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20"/>
              <p:cNvGrpSpPr/>
              <p:nvPr/>
            </p:nvGrpSpPr>
            <p:grpSpPr>
              <a:xfrm>
                <a:off x="-387375" y="2038775"/>
                <a:ext cx="1722000" cy="578125"/>
                <a:chOff x="-387375" y="2038775"/>
                <a:chExt cx="1722000" cy="578125"/>
              </a:xfrm>
            </p:grpSpPr>
            <p:sp>
              <p:nvSpPr>
                <p:cNvPr id="3406" name="Google Shape;3406;p20"/>
                <p:cNvSpPr/>
                <p:nvPr/>
              </p:nvSpPr>
              <p:spPr>
                <a:xfrm>
                  <a:off x="-387375" y="2038775"/>
                  <a:ext cx="1722000" cy="209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0"/>
                <p:cNvSpPr/>
                <p:nvPr/>
              </p:nvSpPr>
              <p:spPr>
                <a:xfrm>
                  <a:off x="-387375" y="2254000"/>
                  <a:ext cx="1722000" cy="92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0"/>
                <p:cNvSpPr/>
                <p:nvPr/>
              </p:nvSpPr>
              <p:spPr>
                <a:xfrm>
                  <a:off x="-387375" y="2352900"/>
                  <a:ext cx="1722000" cy="264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1">
  <p:cSld name="TITLE_AND_BODY_1_1_2">
    <p:bg>
      <p:bgPr>
        <a:solidFill>
          <a:schemeClr val="accent6"/>
        </a:solidFill>
        <a:effectLst/>
      </p:bgPr>
    </p:bg>
    <p:spTree>
      <p:nvGrpSpPr>
        <p:cNvPr id="1" name="Shape 3409"/>
        <p:cNvGrpSpPr/>
        <p:nvPr/>
      </p:nvGrpSpPr>
      <p:grpSpPr>
        <a:xfrm>
          <a:off x="0" y="0"/>
          <a:ext cx="0" cy="0"/>
          <a:chOff x="0" y="0"/>
          <a:chExt cx="0" cy="0"/>
        </a:xfrm>
      </p:grpSpPr>
      <p:sp>
        <p:nvSpPr>
          <p:cNvPr id="3410" name="Google Shape;3410;p2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11" name="Google Shape;3411;p21"/>
          <p:cNvSpPr txBox="1">
            <a:spLocks noGrp="1"/>
          </p:cNvSpPr>
          <p:nvPr>
            <p:ph type="title" idx="2"/>
          </p:nvPr>
        </p:nvSpPr>
        <p:spPr>
          <a:xfrm>
            <a:off x="8175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2" name="Google Shape;3412;p21"/>
          <p:cNvSpPr txBox="1">
            <a:spLocks noGrp="1"/>
          </p:cNvSpPr>
          <p:nvPr>
            <p:ph type="subTitle" idx="1"/>
          </p:nvPr>
        </p:nvSpPr>
        <p:spPr>
          <a:xfrm>
            <a:off x="8175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3" name="Google Shape;3413;p21"/>
          <p:cNvSpPr txBox="1">
            <a:spLocks noGrp="1"/>
          </p:cNvSpPr>
          <p:nvPr>
            <p:ph type="title" idx="3"/>
          </p:nvPr>
        </p:nvSpPr>
        <p:spPr>
          <a:xfrm>
            <a:off x="34099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4" name="Google Shape;3414;p21"/>
          <p:cNvSpPr txBox="1">
            <a:spLocks noGrp="1"/>
          </p:cNvSpPr>
          <p:nvPr>
            <p:ph type="subTitle" idx="4"/>
          </p:nvPr>
        </p:nvSpPr>
        <p:spPr>
          <a:xfrm>
            <a:off x="34099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5" name="Google Shape;3415;p21"/>
          <p:cNvSpPr txBox="1">
            <a:spLocks noGrp="1"/>
          </p:cNvSpPr>
          <p:nvPr>
            <p:ph type="title" idx="5"/>
          </p:nvPr>
        </p:nvSpPr>
        <p:spPr>
          <a:xfrm>
            <a:off x="60023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6" name="Google Shape;3416;p21"/>
          <p:cNvSpPr txBox="1">
            <a:spLocks noGrp="1"/>
          </p:cNvSpPr>
          <p:nvPr>
            <p:ph type="subTitle" idx="6"/>
          </p:nvPr>
        </p:nvSpPr>
        <p:spPr>
          <a:xfrm>
            <a:off x="60023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7" name="Google Shape;3417;p21"/>
          <p:cNvSpPr txBox="1">
            <a:spLocks noGrp="1"/>
          </p:cNvSpPr>
          <p:nvPr>
            <p:ph type="title" idx="7"/>
          </p:nvPr>
        </p:nvSpPr>
        <p:spPr>
          <a:xfrm>
            <a:off x="8175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8" name="Google Shape;3418;p21"/>
          <p:cNvSpPr txBox="1">
            <a:spLocks noGrp="1"/>
          </p:cNvSpPr>
          <p:nvPr>
            <p:ph type="subTitle" idx="8"/>
          </p:nvPr>
        </p:nvSpPr>
        <p:spPr>
          <a:xfrm>
            <a:off x="8175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9" name="Google Shape;3419;p21"/>
          <p:cNvSpPr txBox="1">
            <a:spLocks noGrp="1"/>
          </p:cNvSpPr>
          <p:nvPr>
            <p:ph type="title" idx="9"/>
          </p:nvPr>
        </p:nvSpPr>
        <p:spPr>
          <a:xfrm>
            <a:off x="34099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20" name="Google Shape;3420;p21"/>
          <p:cNvSpPr txBox="1">
            <a:spLocks noGrp="1"/>
          </p:cNvSpPr>
          <p:nvPr>
            <p:ph type="subTitle" idx="13"/>
          </p:nvPr>
        </p:nvSpPr>
        <p:spPr>
          <a:xfrm>
            <a:off x="34099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21" name="Google Shape;3421;p21"/>
          <p:cNvSpPr txBox="1">
            <a:spLocks noGrp="1"/>
          </p:cNvSpPr>
          <p:nvPr>
            <p:ph type="title" idx="14"/>
          </p:nvPr>
        </p:nvSpPr>
        <p:spPr>
          <a:xfrm>
            <a:off x="60023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22" name="Google Shape;3422;p21"/>
          <p:cNvSpPr txBox="1">
            <a:spLocks noGrp="1"/>
          </p:cNvSpPr>
          <p:nvPr>
            <p:ph type="subTitle" idx="15"/>
          </p:nvPr>
        </p:nvSpPr>
        <p:spPr>
          <a:xfrm>
            <a:off x="60023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accent6"/>
        </a:solidFill>
        <a:effectLst/>
      </p:bgPr>
    </p:bg>
    <p:spTree>
      <p:nvGrpSpPr>
        <p:cNvPr id="1" name="Shape 3423"/>
        <p:cNvGrpSpPr/>
        <p:nvPr/>
      </p:nvGrpSpPr>
      <p:grpSpPr>
        <a:xfrm>
          <a:off x="0" y="0"/>
          <a:ext cx="0" cy="0"/>
          <a:chOff x="0" y="0"/>
          <a:chExt cx="0" cy="0"/>
        </a:xfrm>
      </p:grpSpPr>
      <p:sp>
        <p:nvSpPr>
          <p:cNvPr id="3424" name="Google Shape;3424;p2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25" name="Google Shape;3425;p22"/>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426" name="Google Shape;3426;p2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427" name="Google Shape;3427;p22"/>
          <p:cNvGrpSpPr/>
          <p:nvPr/>
        </p:nvGrpSpPr>
        <p:grpSpPr>
          <a:xfrm>
            <a:off x="8248063" y="1554103"/>
            <a:ext cx="1443946" cy="721968"/>
            <a:chOff x="311697" y="-12"/>
            <a:chExt cx="4437449" cy="2218709"/>
          </a:xfrm>
        </p:grpSpPr>
        <p:sp>
          <p:nvSpPr>
            <p:cNvPr id="3428" name="Google Shape;3428;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22"/>
          <p:cNvGrpSpPr/>
          <p:nvPr/>
        </p:nvGrpSpPr>
        <p:grpSpPr>
          <a:xfrm>
            <a:off x="-475087" y="219803"/>
            <a:ext cx="1443946" cy="721968"/>
            <a:chOff x="311697" y="-12"/>
            <a:chExt cx="4437449" cy="2218709"/>
          </a:xfrm>
        </p:grpSpPr>
        <p:sp>
          <p:nvSpPr>
            <p:cNvPr id="3758" name="Google Shape;3758;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22"/>
          <p:cNvGrpSpPr/>
          <p:nvPr/>
        </p:nvGrpSpPr>
        <p:grpSpPr>
          <a:xfrm>
            <a:off x="-387375" y="2038775"/>
            <a:ext cx="1722000" cy="3104450"/>
            <a:chOff x="-387375" y="2038775"/>
            <a:chExt cx="1722000" cy="3104450"/>
          </a:xfrm>
        </p:grpSpPr>
        <p:sp>
          <p:nvSpPr>
            <p:cNvPr id="4088" name="Google Shape;4088;p22"/>
            <p:cNvSpPr/>
            <p:nvPr/>
          </p:nvSpPr>
          <p:spPr>
            <a:xfrm>
              <a:off x="-387375" y="2038775"/>
              <a:ext cx="17220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2"/>
            <p:cNvSpPr/>
            <p:nvPr/>
          </p:nvSpPr>
          <p:spPr>
            <a:xfrm>
              <a:off x="-387375" y="2442933"/>
              <a:ext cx="17220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2"/>
            <p:cNvSpPr/>
            <p:nvPr/>
          </p:nvSpPr>
          <p:spPr>
            <a:xfrm>
              <a:off x="-387375" y="2623825"/>
              <a:ext cx="1722000" cy="2519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22"/>
          <p:cNvGrpSpPr/>
          <p:nvPr/>
        </p:nvGrpSpPr>
        <p:grpSpPr>
          <a:xfrm>
            <a:off x="2424675" y="3715725"/>
            <a:ext cx="6719400" cy="1426850"/>
            <a:chOff x="2424675" y="3715725"/>
            <a:chExt cx="6719400" cy="1426850"/>
          </a:xfrm>
        </p:grpSpPr>
        <p:sp>
          <p:nvSpPr>
            <p:cNvPr id="4092" name="Google Shape;4092;p22"/>
            <p:cNvSpPr/>
            <p:nvPr/>
          </p:nvSpPr>
          <p:spPr>
            <a:xfrm>
              <a:off x="2424675" y="3715725"/>
              <a:ext cx="67194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2"/>
            <p:cNvSpPr/>
            <p:nvPr/>
          </p:nvSpPr>
          <p:spPr>
            <a:xfrm>
              <a:off x="2424675" y="4119883"/>
              <a:ext cx="67194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2"/>
            <p:cNvSpPr/>
            <p:nvPr/>
          </p:nvSpPr>
          <p:spPr>
            <a:xfrm>
              <a:off x="2424675" y="4300775"/>
              <a:ext cx="6719400" cy="841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SECTION_HEADER_1_2_1">
    <p:bg>
      <p:bgPr>
        <a:solidFill>
          <a:schemeClr val="accent6"/>
        </a:solidFill>
        <a:effectLst/>
      </p:bgPr>
    </p:bg>
    <p:spTree>
      <p:nvGrpSpPr>
        <p:cNvPr id="1" name="Shape 4095"/>
        <p:cNvGrpSpPr/>
        <p:nvPr/>
      </p:nvGrpSpPr>
      <p:grpSpPr>
        <a:xfrm>
          <a:off x="0" y="0"/>
          <a:ext cx="0" cy="0"/>
          <a:chOff x="0" y="0"/>
          <a:chExt cx="0" cy="0"/>
        </a:xfrm>
      </p:grpSpPr>
      <p:sp>
        <p:nvSpPr>
          <p:cNvPr id="4096" name="Google Shape;4096;p23"/>
          <p:cNvSpPr txBox="1">
            <a:spLocks noGrp="1"/>
          </p:cNvSpPr>
          <p:nvPr>
            <p:ph type="title"/>
          </p:nvPr>
        </p:nvSpPr>
        <p:spPr>
          <a:xfrm>
            <a:off x="1334700" y="839125"/>
            <a:ext cx="647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97" name="Google Shape;4097;p23"/>
          <p:cNvSpPr txBox="1">
            <a:spLocks noGrp="1"/>
          </p:cNvSpPr>
          <p:nvPr>
            <p:ph type="subTitle" idx="1"/>
          </p:nvPr>
        </p:nvSpPr>
        <p:spPr>
          <a:xfrm>
            <a:off x="2466750" y="1760850"/>
            <a:ext cx="4210500" cy="13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98" name="Google Shape;4098;p23"/>
          <p:cNvSpPr txBox="1"/>
          <p:nvPr/>
        </p:nvSpPr>
        <p:spPr>
          <a:xfrm>
            <a:off x="2568900" y="3737600"/>
            <a:ext cx="40062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5240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5240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48768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48768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9"/>
        <p:cNvGrpSpPr/>
        <p:nvPr/>
      </p:nvGrpSpPr>
      <p:grpSpPr>
        <a:xfrm>
          <a:off x="0" y="0"/>
          <a:ext cx="0" cy="0"/>
          <a:chOff x="0" y="0"/>
          <a:chExt cx="0" cy="0"/>
        </a:xfrm>
      </p:grpSpPr>
      <p:sp>
        <p:nvSpPr>
          <p:cNvPr id="740" name="Google Shape;740;p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chemeClr val="lt1"/>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txBox="1">
            <a:spLocks noGrp="1"/>
          </p:cNvSpPr>
          <p:nvPr>
            <p:ph type="title"/>
          </p:nvPr>
        </p:nvSpPr>
        <p:spPr>
          <a:xfrm>
            <a:off x="1812600" y="1266825"/>
            <a:ext cx="5518800" cy="26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6"/>
        </a:solidFill>
        <a:effectLst/>
      </p:bgPr>
    </p:bg>
    <p:spTree>
      <p:nvGrpSpPr>
        <p:cNvPr id="1" name="Shape 1894"/>
        <p:cNvGrpSpPr/>
        <p:nvPr/>
      </p:nvGrpSpPr>
      <p:grpSpPr>
        <a:xfrm>
          <a:off x="0" y="0"/>
          <a:ext cx="0" cy="0"/>
          <a:chOff x="0" y="0"/>
          <a:chExt cx="0" cy="0"/>
        </a:xfrm>
      </p:grpSpPr>
      <p:cxnSp>
        <p:nvCxnSpPr>
          <p:cNvPr id="1895" name="Google Shape;1895;p13"/>
          <p:cNvCxnSpPr/>
          <p:nvPr/>
        </p:nvCxnSpPr>
        <p:spPr>
          <a:xfrm>
            <a:off x="1039500" y="2424889"/>
            <a:ext cx="7065000" cy="0"/>
          </a:xfrm>
          <a:prstGeom prst="straightConnector1">
            <a:avLst/>
          </a:prstGeom>
          <a:noFill/>
          <a:ln w="28575" cap="flat" cmpd="sng">
            <a:solidFill>
              <a:schemeClr val="accent1"/>
            </a:solidFill>
            <a:prstDash val="solid"/>
            <a:round/>
            <a:headEnd type="none" w="med" len="med"/>
            <a:tailEnd type="none" w="med" len="med"/>
          </a:ln>
        </p:spPr>
      </p:cxnSp>
      <p:cxnSp>
        <p:nvCxnSpPr>
          <p:cNvPr id="1896" name="Google Shape;1896;p13"/>
          <p:cNvCxnSpPr/>
          <p:nvPr/>
        </p:nvCxnSpPr>
        <p:spPr>
          <a:xfrm>
            <a:off x="1039500" y="3608864"/>
            <a:ext cx="7065000" cy="0"/>
          </a:xfrm>
          <a:prstGeom prst="straightConnector1">
            <a:avLst/>
          </a:prstGeom>
          <a:noFill/>
          <a:ln w="28575" cap="flat" cmpd="sng">
            <a:solidFill>
              <a:schemeClr val="accent1"/>
            </a:solidFill>
            <a:prstDash val="solid"/>
            <a:round/>
            <a:headEnd type="none" w="med" len="med"/>
            <a:tailEnd type="none" w="med" len="med"/>
          </a:ln>
        </p:spPr>
      </p:cxnSp>
      <p:sp>
        <p:nvSpPr>
          <p:cNvPr id="1897" name="Google Shape;1897;p1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8" name="Google Shape;1898;p13"/>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9" name="Google Shape;1899;p13"/>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0" name="Google Shape;1900;p13"/>
          <p:cNvSpPr txBox="1">
            <a:spLocks noGrp="1"/>
          </p:cNvSpPr>
          <p:nvPr>
            <p:ph type="title" idx="3"/>
          </p:nvPr>
        </p:nvSpPr>
        <p:spPr>
          <a:xfrm>
            <a:off x="1148450" y="256909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1" name="Google Shape;1901;p13"/>
          <p:cNvSpPr txBox="1">
            <a:spLocks noGrp="1"/>
          </p:cNvSpPr>
          <p:nvPr>
            <p:ph type="subTitle" idx="4"/>
          </p:nvPr>
        </p:nvSpPr>
        <p:spPr>
          <a:xfrm>
            <a:off x="1148450" y="2828905"/>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2" name="Google Shape;1902;p13"/>
          <p:cNvSpPr txBox="1">
            <a:spLocks noGrp="1"/>
          </p:cNvSpPr>
          <p:nvPr>
            <p:ph type="title" idx="5"/>
          </p:nvPr>
        </p:nvSpPr>
        <p:spPr>
          <a:xfrm>
            <a:off x="1148450" y="374066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3" name="Google Shape;1903;p13"/>
          <p:cNvSpPr txBox="1">
            <a:spLocks noGrp="1"/>
          </p:cNvSpPr>
          <p:nvPr>
            <p:ph type="subTitle" idx="6"/>
          </p:nvPr>
        </p:nvSpPr>
        <p:spPr>
          <a:xfrm>
            <a:off x="1148450" y="4000475"/>
            <a:ext cx="30888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4" name="Google Shape;1904;p13"/>
          <p:cNvSpPr txBox="1">
            <a:spLocks noGrp="1"/>
          </p:cNvSpPr>
          <p:nvPr>
            <p:ph type="title" idx="7"/>
          </p:nvPr>
        </p:nvSpPr>
        <p:spPr>
          <a:xfrm>
            <a:off x="49067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5" name="Google Shape;1905;p13"/>
          <p:cNvSpPr txBox="1">
            <a:spLocks noGrp="1"/>
          </p:cNvSpPr>
          <p:nvPr>
            <p:ph type="subTitle" idx="8"/>
          </p:nvPr>
        </p:nvSpPr>
        <p:spPr>
          <a:xfrm>
            <a:off x="4906750" y="1657338"/>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6" name="Google Shape;1906;p13"/>
          <p:cNvSpPr txBox="1">
            <a:spLocks noGrp="1"/>
          </p:cNvSpPr>
          <p:nvPr>
            <p:ph type="title" idx="9"/>
          </p:nvPr>
        </p:nvSpPr>
        <p:spPr>
          <a:xfrm>
            <a:off x="4906750" y="2569107"/>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7" name="Google Shape;1907;p13"/>
          <p:cNvSpPr txBox="1">
            <a:spLocks noGrp="1"/>
          </p:cNvSpPr>
          <p:nvPr>
            <p:ph type="subTitle" idx="13"/>
          </p:nvPr>
        </p:nvSpPr>
        <p:spPr>
          <a:xfrm>
            <a:off x="4906750" y="2828920"/>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908" name="Google Shape;1908;p13"/>
          <p:cNvGrpSpPr/>
          <p:nvPr/>
        </p:nvGrpSpPr>
        <p:grpSpPr>
          <a:xfrm>
            <a:off x="7230575" y="3501811"/>
            <a:ext cx="1540410" cy="1636035"/>
            <a:chOff x="7230575" y="3501811"/>
            <a:chExt cx="1540410" cy="1636035"/>
          </a:xfrm>
        </p:grpSpPr>
        <p:grpSp>
          <p:nvGrpSpPr>
            <p:cNvPr id="1909" name="Google Shape;1909;p13"/>
            <p:cNvGrpSpPr/>
            <p:nvPr/>
          </p:nvGrpSpPr>
          <p:grpSpPr>
            <a:xfrm>
              <a:off x="7655512" y="4362305"/>
              <a:ext cx="775528" cy="775540"/>
              <a:chOff x="7655512" y="4362305"/>
              <a:chExt cx="775528" cy="775540"/>
            </a:xfrm>
          </p:grpSpPr>
          <p:sp>
            <p:nvSpPr>
              <p:cNvPr id="1910" name="Google Shape;1910;p13"/>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3"/>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3"/>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3"/>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3"/>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3"/>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3"/>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3"/>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3"/>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3"/>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13"/>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3"/>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3"/>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13"/>
            <p:cNvGrpSpPr/>
            <p:nvPr/>
          </p:nvGrpSpPr>
          <p:grpSpPr>
            <a:xfrm>
              <a:off x="7230575" y="3501811"/>
              <a:ext cx="1540410" cy="860514"/>
              <a:chOff x="7230575" y="3501811"/>
              <a:chExt cx="1540410" cy="860514"/>
            </a:xfrm>
          </p:grpSpPr>
          <p:sp>
            <p:nvSpPr>
              <p:cNvPr id="1956" name="Google Shape;1956;p13"/>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3"/>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3"/>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5" name="Google Shape;2095;p13"/>
          <p:cNvGrpSpPr/>
          <p:nvPr/>
        </p:nvGrpSpPr>
        <p:grpSpPr>
          <a:xfrm>
            <a:off x="6163859" y="4325295"/>
            <a:ext cx="1007280" cy="1069810"/>
            <a:chOff x="6163859" y="4325295"/>
            <a:chExt cx="1007280" cy="1069810"/>
          </a:xfrm>
        </p:grpSpPr>
        <p:sp>
          <p:nvSpPr>
            <p:cNvPr id="2096" name="Google Shape;2096;p13"/>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3"/>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6"/>
        </a:solidFill>
        <a:effectLst/>
      </p:bgPr>
    </p:bg>
    <p:spTree>
      <p:nvGrpSpPr>
        <p:cNvPr id="1" name="Shape 2286"/>
        <p:cNvGrpSpPr/>
        <p:nvPr/>
      </p:nvGrpSpPr>
      <p:grpSpPr>
        <a:xfrm>
          <a:off x="0" y="0"/>
          <a:ext cx="0" cy="0"/>
          <a:chOff x="0" y="0"/>
          <a:chExt cx="0" cy="0"/>
        </a:xfrm>
      </p:grpSpPr>
      <p:grpSp>
        <p:nvGrpSpPr>
          <p:cNvPr id="2287" name="Google Shape;2287;p15"/>
          <p:cNvGrpSpPr/>
          <p:nvPr/>
        </p:nvGrpSpPr>
        <p:grpSpPr>
          <a:xfrm>
            <a:off x="-98650" y="2037325"/>
            <a:ext cx="9352525" cy="3275625"/>
            <a:chOff x="-98650" y="2037325"/>
            <a:chExt cx="9352525" cy="3275625"/>
          </a:xfrm>
        </p:grpSpPr>
        <p:sp>
          <p:nvSpPr>
            <p:cNvPr id="2288" name="Google Shape;2288;p15"/>
            <p:cNvSpPr/>
            <p:nvPr/>
          </p:nvSpPr>
          <p:spPr>
            <a:xfrm>
              <a:off x="-98650" y="4010850"/>
              <a:ext cx="25233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5"/>
            <p:cNvSpPr/>
            <p:nvPr/>
          </p:nvSpPr>
          <p:spPr>
            <a:xfrm>
              <a:off x="-98650" y="4584050"/>
              <a:ext cx="25233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5"/>
            <p:cNvSpPr/>
            <p:nvPr/>
          </p:nvSpPr>
          <p:spPr>
            <a:xfrm>
              <a:off x="-98650" y="4745950"/>
              <a:ext cx="25233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5"/>
            <p:cNvSpPr/>
            <p:nvPr/>
          </p:nvSpPr>
          <p:spPr>
            <a:xfrm>
              <a:off x="3488175" y="4010850"/>
              <a:ext cx="5765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5"/>
            <p:cNvSpPr/>
            <p:nvPr/>
          </p:nvSpPr>
          <p:spPr>
            <a:xfrm>
              <a:off x="3488175" y="4584050"/>
              <a:ext cx="5765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5"/>
            <p:cNvSpPr/>
            <p:nvPr/>
          </p:nvSpPr>
          <p:spPr>
            <a:xfrm>
              <a:off x="3488175" y="4745950"/>
              <a:ext cx="5765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5"/>
            <p:cNvSpPr/>
            <p:nvPr/>
          </p:nvSpPr>
          <p:spPr>
            <a:xfrm>
              <a:off x="7648575" y="2037325"/>
              <a:ext cx="1031700" cy="180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
            <p:cNvSpPr/>
            <p:nvPr/>
          </p:nvSpPr>
          <p:spPr>
            <a:xfrm>
              <a:off x="7648575" y="2218332"/>
              <a:ext cx="1031700" cy="124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5"/>
            <p:cNvSpPr/>
            <p:nvPr/>
          </p:nvSpPr>
          <p:spPr>
            <a:xfrm>
              <a:off x="7648575" y="2342924"/>
              <a:ext cx="1031700" cy="1668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15"/>
          <p:cNvGrpSpPr/>
          <p:nvPr/>
        </p:nvGrpSpPr>
        <p:grpSpPr>
          <a:xfrm>
            <a:off x="1031000" y="3038742"/>
            <a:ext cx="263998" cy="263956"/>
            <a:chOff x="1031000" y="3038742"/>
            <a:chExt cx="263998" cy="263956"/>
          </a:xfrm>
        </p:grpSpPr>
        <p:sp>
          <p:nvSpPr>
            <p:cNvPr id="2298" name="Google Shape;2298;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15"/>
          <p:cNvGrpSpPr/>
          <p:nvPr/>
        </p:nvGrpSpPr>
        <p:grpSpPr>
          <a:xfrm>
            <a:off x="1031000" y="2611917"/>
            <a:ext cx="263998" cy="263956"/>
            <a:chOff x="1031000" y="3038742"/>
            <a:chExt cx="263998" cy="263956"/>
          </a:xfrm>
        </p:grpSpPr>
        <p:sp>
          <p:nvSpPr>
            <p:cNvPr id="2303" name="Google Shape;2303;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15"/>
          <p:cNvGrpSpPr/>
          <p:nvPr/>
        </p:nvGrpSpPr>
        <p:grpSpPr>
          <a:xfrm>
            <a:off x="1031000" y="2185092"/>
            <a:ext cx="263998" cy="263956"/>
            <a:chOff x="1031000" y="3038742"/>
            <a:chExt cx="263998" cy="263956"/>
          </a:xfrm>
        </p:grpSpPr>
        <p:sp>
          <p:nvSpPr>
            <p:cNvPr id="2308" name="Google Shape;2308;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1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13" name="Google Shape;2313;p15"/>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14" name="Google Shape;2314;p15"/>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2"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pic>
        <p:nvPicPr>
          <p:cNvPr id="5" name="Picture 4">
            <a:extLst>
              <a:ext uri="{FF2B5EF4-FFF2-40B4-BE49-F238E27FC236}">
                <a16:creationId xmlns:a16="http://schemas.microsoft.com/office/drawing/2014/main" id="{2D35F0EC-B2A9-5C6F-3278-2E3EF93E4F51}"/>
              </a:ext>
            </a:extLst>
          </p:cNvPr>
          <p:cNvPicPr>
            <a:picLocks noChangeAspect="1"/>
          </p:cNvPicPr>
          <p:nvPr/>
        </p:nvPicPr>
        <p:blipFill rotWithShape="1">
          <a:blip r:embed="rId3"/>
          <a:srcRect l="47121" t="10707" r="28939" b="10707"/>
          <a:stretch/>
        </p:blipFill>
        <p:spPr>
          <a:xfrm>
            <a:off x="332508" y="252845"/>
            <a:ext cx="2507673" cy="4630467"/>
          </a:xfrm>
          <a:prstGeom prst="rect">
            <a:avLst/>
          </a:prstGeom>
          <a:ln w="28575">
            <a:solidFill>
              <a:schemeClr val="accent1"/>
            </a:solidFill>
          </a:ln>
        </p:spPr>
      </p:pic>
      <p:sp>
        <p:nvSpPr>
          <p:cNvPr id="6" name="TextBox 5">
            <a:extLst>
              <a:ext uri="{FF2B5EF4-FFF2-40B4-BE49-F238E27FC236}">
                <a16:creationId xmlns:a16="http://schemas.microsoft.com/office/drawing/2014/main" id="{B21DBECD-8A7E-567C-D1B1-9035B97AE135}"/>
              </a:ext>
            </a:extLst>
          </p:cNvPr>
          <p:cNvSpPr txBox="1"/>
          <p:nvPr/>
        </p:nvSpPr>
        <p:spPr>
          <a:xfrm>
            <a:off x="3045780" y="381000"/>
            <a:ext cx="3052439" cy="707886"/>
          </a:xfrm>
          <a:prstGeom prst="rect">
            <a:avLst/>
          </a:prstGeom>
          <a:noFill/>
        </p:spPr>
        <p:txBody>
          <a:bodyPr wrap="none" rtlCol="0">
            <a:spAutoFit/>
          </a:bodyPr>
          <a:lstStyle/>
          <a:p>
            <a:r>
              <a:rPr lang="en-US" sz="2000" b="1">
                <a:solidFill>
                  <a:schemeClr val="accent1"/>
                </a:solidFill>
                <a:latin typeface="r0c0i Linotte" pitchFamily="2" charset="0"/>
              </a:rPr>
              <a:t>Báo cáo Bài tập lớn</a:t>
            </a:r>
          </a:p>
          <a:p>
            <a:r>
              <a:rPr lang="en-US" sz="2000" b="1">
                <a:solidFill>
                  <a:schemeClr val="accent1"/>
                </a:solidFill>
                <a:latin typeface="r0c0i Linotte" pitchFamily="2" charset="0"/>
              </a:rPr>
              <a:t>Môn học Công nghệ Java</a:t>
            </a:r>
          </a:p>
        </p:txBody>
      </p:sp>
      <p:sp>
        <p:nvSpPr>
          <p:cNvPr id="7" name="TextBox 6">
            <a:extLst>
              <a:ext uri="{FF2B5EF4-FFF2-40B4-BE49-F238E27FC236}">
                <a16:creationId xmlns:a16="http://schemas.microsoft.com/office/drawing/2014/main" id="{9C465851-FC46-0D59-667C-3FB98ABB110E}"/>
              </a:ext>
            </a:extLst>
          </p:cNvPr>
          <p:cNvSpPr txBox="1"/>
          <p:nvPr/>
        </p:nvSpPr>
        <p:spPr>
          <a:xfrm>
            <a:off x="3045780" y="1752470"/>
            <a:ext cx="5424883" cy="1508105"/>
          </a:xfrm>
          <a:prstGeom prst="rect">
            <a:avLst/>
          </a:prstGeom>
          <a:noFill/>
        </p:spPr>
        <p:txBody>
          <a:bodyPr wrap="none" rtlCol="0">
            <a:spAutoFit/>
          </a:bodyPr>
          <a:lstStyle/>
          <a:p>
            <a:r>
              <a:rPr lang="en-US" sz="2000" b="1" u="sng">
                <a:solidFill>
                  <a:schemeClr val="accent1"/>
                </a:solidFill>
                <a:latin typeface="r0c0i Linotte" pitchFamily="2" charset="0"/>
              </a:rPr>
              <a:t>Đề tài</a:t>
            </a:r>
          </a:p>
          <a:p>
            <a:r>
              <a:rPr lang="en-US" sz="3600" b="1">
                <a:solidFill>
                  <a:schemeClr val="accent1"/>
                </a:solidFill>
                <a:latin typeface="r0c0i Linotte" pitchFamily="2" charset="0"/>
              </a:rPr>
              <a:t>Lập trình trò chơi</a:t>
            </a:r>
          </a:p>
          <a:p>
            <a:r>
              <a:rPr lang="en-US" sz="3600" b="1">
                <a:solidFill>
                  <a:schemeClr val="accent1"/>
                </a:solidFill>
                <a:latin typeface="r0c0i Linotte" pitchFamily="2" charset="0"/>
              </a:rPr>
              <a:t>chủ đề đi cảnh bằng Java</a:t>
            </a:r>
          </a:p>
        </p:txBody>
      </p:sp>
      <p:sp>
        <p:nvSpPr>
          <p:cNvPr id="8" name="TextBox 7">
            <a:extLst>
              <a:ext uri="{FF2B5EF4-FFF2-40B4-BE49-F238E27FC236}">
                <a16:creationId xmlns:a16="http://schemas.microsoft.com/office/drawing/2014/main" id="{1BE3702A-D996-8C61-C167-895D3809CAFC}"/>
              </a:ext>
            </a:extLst>
          </p:cNvPr>
          <p:cNvSpPr txBox="1"/>
          <p:nvPr/>
        </p:nvSpPr>
        <p:spPr>
          <a:xfrm>
            <a:off x="3045780" y="4023836"/>
            <a:ext cx="3324949" cy="738664"/>
          </a:xfrm>
          <a:prstGeom prst="rect">
            <a:avLst/>
          </a:prstGeom>
          <a:noFill/>
        </p:spPr>
        <p:txBody>
          <a:bodyPr wrap="none" rtlCol="0">
            <a:spAutoFit/>
          </a:bodyPr>
          <a:lstStyle/>
          <a:p>
            <a:r>
              <a:rPr lang="en-US" b="1">
                <a:solidFill>
                  <a:schemeClr val="accent1"/>
                </a:solidFill>
                <a:latin typeface="r0c0i Linotte" pitchFamily="2" charset="0"/>
              </a:rPr>
              <a:t>Sinh viên thực hiện: Lê Đăng Sơn</a:t>
            </a:r>
          </a:p>
          <a:p>
            <a:r>
              <a:rPr lang="en-US" b="1">
                <a:solidFill>
                  <a:schemeClr val="accent1"/>
                </a:solidFill>
                <a:latin typeface="r0c0i Linotte" pitchFamily="2" charset="0"/>
              </a:rPr>
              <a:t>Mã sinh viên: 221230972</a:t>
            </a:r>
          </a:p>
          <a:p>
            <a:r>
              <a:rPr lang="en-US" b="1">
                <a:solidFill>
                  <a:schemeClr val="accent1"/>
                </a:solidFill>
                <a:latin typeface="r0c0i Linotte" pitchFamily="2" charset="0"/>
              </a:rPr>
              <a:t>Giảng viên hướng dẫn: Đào Thị Lệ Thuỷ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600969" y="180137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Khối cơ chế</a:t>
            </a:r>
            <a:endParaRPr>
              <a:latin typeface="UTM Bebas" panose="02040603050506020204" pitchFamily="18" charset="0"/>
            </a:endParaRPr>
          </a:p>
        </p:txBody>
      </p:sp>
      <p:sp>
        <p:nvSpPr>
          <p:cNvPr id="5890" name="Google Shape;5890;p36"/>
          <p:cNvSpPr txBox="1">
            <a:spLocks noGrp="1"/>
          </p:cNvSpPr>
          <p:nvPr>
            <p:ph type="body" idx="1"/>
          </p:nvPr>
        </p:nvSpPr>
        <p:spPr>
          <a:xfrm>
            <a:off x="5600969" y="2466617"/>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Là khối có thể tương tác trong bản đồ. Có thể yêu cầu vật phẩm để tương tác, thực hiện thao tác nhất định</a:t>
            </a:r>
            <a:endParaRPr>
              <a:latin typeface="r0c0i Linotte" pitchFamily="2" charset="0"/>
            </a:endParaRPr>
          </a:p>
        </p:txBody>
      </p:sp>
      <p:grpSp>
        <p:nvGrpSpPr>
          <p:cNvPr id="5891" name="Google Shape;5891;p36"/>
          <p:cNvGrpSpPr/>
          <p:nvPr/>
        </p:nvGrpSpPr>
        <p:grpSpPr>
          <a:xfrm rot="-5400000">
            <a:off x="6048965" y="2079959"/>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7988940" y="2079959"/>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53684A02-94BB-D924-208A-49B9621BF826}"/>
              </a:ext>
            </a:extLst>
          </p:cNvPr>
          <p:cNvPicPr>
            <a:picLocks noChangeAspect="1"/>
          </p:cNvPicPr>
          <p:nvPr/>
        </p:nvPicPr>
        <p:blipFill>
          <a:blip r:embed="rId3"/>
          <a:stretch>
            <a:fillRect/>
          </a:stretch>
        </p:blipFill>
        <p:spPr>
          <a:xfrm>
            <a:off x="822476" y="1801377"/>
            <a:ext cx="1276350" cy="2127250"/>
          </a:xfrm>
          <a:prstGeom prst="rect">
            <a:avLst/>
          </a:prstGeom>
        </p:spPr>
      </p:pic>
      <p:sp>
        <p:nvSpPr>
          <p:cNvPr id="18" name="TextBox 17">
            <a:extLst>
              <a:ext uri="{FF2B5EF4-FFF2-40B4-BE49-F238E27FC236}">
                <a16:creationId xmlns:a16="http://schemas.microsoft.com/office/drawing/2014/main" id="{0B4A7F56-4096-3ADB-51D0-7154AAC13636}"/>
              </a:ext>
            </a:extLst>
          </p:cNvPr>
          <p:cNvSpPr txBox="1"/>
          <p:nvPr/>
        </p:nvSpPr>
        <p:spPr>
          <a:xfrm>
            <a:off x="2241362" y="2387948"/>
            <a:ext cx="3062057" cy="954107"/>
          </a:xfrm>
          <a:prstGeom prst="rect">
            <a:avLst/>
          </a:prstGeom>
          <a:noFill/>
        </p:spPr>
        <p:txBody>
          <a:bodyPr wrap="none" rtlCol="0">
            <a:spAutoFit/>
          </a:bodyPr>
          <a:lstStyle/>
          <a:p>
            <a:r>
              <a:rPr lang="en-US">
                <a:solidFill>
                  <a:schemeClr val="bg1"/>
                </a:solidFill>
                <a:latin typeface="r0c0i Linotte" pitchFamily="2" charset="0"/>
              </a:rPr>
              <a:t>Khối cơ chế</a:t>
            </a:r>
          </a:p>
          <a:p>
            <a:r>
              <a:rPr lang="en-US">
                <a:solidFill>
                  <a:schemeClr val="bg1"/>
                </a:solidFill>
                <a:latin typeface="r0c0i Linotte" pitchFamily="2" charset="0"/>
              </a:rPr>
              <a:t>“Cửa bị khoá”</a:t>
            </a:r>
          </a:p>
          <a:p>
            <a:endParaRPr lang="en-US">
              <a:solidFill>
                <a:schemeClr val="bg1"/>
              </a:solidFill>
              <a:latin typeface="r0c0i Linotte" pitchFamily="2" charset="0"/>
            </a:endParaRPr>
          </a:p>
          <a:p>
            <a:r>
              <a:rPr lang="en-US">
                <a:solidFill>
                  <a:schemeClr val="bg1"/>
                </a:solidFill>
                <a:latin typeface="r0c0i Linotte" pitchFamily="2" charset="0"/>
              </a:rPr>
              <a:t>Yêu cầu vật phẩm cụ thể để mở khoá</a:t>
            </a:r>
          </a:p>
        </p:txBody>
      </p:sp>
      <p:sp>
        <p:nvSpPr>
          <p:cNvPr id="19" name="Google Shape;5787;p34">
            <a:extLst>
              <a:ext uri="{FF2B5EF4-FFF2-40B4-BE49-F238E27FC236}">
                <a16:creationId xmlns:a16="http://schemas.microsoft.com/office/drawing/2014/main" id="{CC3F0AA6-44F1-EFE1-BD5F-85C199FC58E9}"/>
              </a:ext>
            </a:extLst>
          </p:cNvPr>
          <p:cNvSpPr/>
          <p:nvPr/>
        </p:nvSpPr>
        <p:spPr>
          <a:xfrm>
            <a:off x="604901" y="1607224"/>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88;p34">
            <a:extLst>
              <a:ext uri="{FF2B5EF4-FFF2-40B4-BE49-F238E27FC236}">
                <a16:creationId xmlns:a16="http://schemas.microsoft.com/office/drawing/2014/main" id="{FF1AB04E-DDCB-E553-223E-DE5C9273E2CD}"/>
              </a:ext>
            </a:extLst>
          </p:cNvPr>
          <p:cNvSpPr/>
          <p:nvPr/>
        </p:nvSpPr>
        <p:spPr>
          <a:xfrm rot="10800000">
            <a:off x="4940694" y="3688795"/>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89;p34">
            <a:extLst>
              <a:ext uri="{FF2B5EF4-FFF2-40B4-BE49-F238E27FC236}">
                <a16:creationId xmlns:a16="http://schemas.microsoft.com/office/drawing/2014/main" id="{F6329E96-ABF1-1FE9-2ECB-37B1C84CFF1C}"/>
              </a:ext>
            </a:extLst>
          </p:cNvPr>
          <p:cNvSpPr/>
          <p:nvPr/>
        </p:nvSpPr>
        <p:spPr>
          <a:xfrm rot="5400000">
            <a:off x="4940694" y="1602804"/>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90;p34">
            <a:extLst>
              <a:ext uri="{FF2B5EF4-FFF2-40B4-BE49-F238E27FC236}">
                <a16:creationId xmlns:a16="http://schemas.microsoft.com/office/drawing/2014/main" id="{D8790A38-B83C-A279-0C31-2E49198DDE3C}"/>
              </a:ext>
            </a:extLst>
          </p:cNvPr>
          <p:cNvSpPr/>
          <p:nvPr/>
        </p:nvSpPr>
        <p:spPr>
          <a:xfrm rot="16200000">
            <a:off x="626576" y="3688794"/>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CF641C1D-CFC3-9B99-BF00-381F73E00E85}"/>
              </a:ext>
            </a:extLst>
          </p:cNvPr>
          <p:cNvSpPr txBox="1"/>
          <p:nvPr/>
        </p:nvSpPr>
        <p:spPr>
          <a:xfrm>
            <a:off x="8672641" y="4696986"/>
            <a:ext cx="290464" cy="307777"/>
          </a:xfrm>
          <a:prstGeom prst="rect">
            <a:avLst/>
          </a:prstGeom>
          <a:noFill/>
        </p:spPr>
        <p:txBody>
          <a:bodyPr wrap="none" rtlCol="0">
            <a:spAutoFit/>
          </a:bodyPr>
          <a:lstStyle/>
          <a:p>
            <a:pPr algn="r"/>
            <a:r>
              <a:rPr lang="en-US" b="1">
                <a:solidFill>
                  <a:schemeClr val="bg1"/>
                </a:solidFill>
                <a:latin typeface="r0c0i Linotte" pitchFamily="2" charset="0"/>
              </a:rPr>
              <a:t>9</a:t>
            </a:r>
          </a:p>
        </p:txBody>
      </p:sp>
    </p:spTree>
    <p:extLst>
      <p:ext uri="{BB962C8B-B14F-4D97-AF65-F5344CB8AC3E}">
        <p14:creationId xmlns:p14="http://schemas.microsoft.com/office/powerpoint/2010/main" val="135396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p:tgtEl>
                                          <p:spTgt spid="1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p:tgtEl>
                                          <p:spTgt spid="20"/>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p:tgtEl>
                                          <p:spTgt spid="2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1000"/>
                                        <p:tgtEl>
                                          <p:spTgt spid="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5787;p34">
            <a:extLst>
              <a:ext uri="{FF2B5EF4-FFF2-40B4-BE49-F238E27FC236}">
                <a16:creationId xmlns:a16="http://schemas.microsoft.com/office/drawing/2014/main" id="{CC3F0AA6-44F1-EFE1-BD5F-85C199FC58E9}"/>
              </a:ext>
            </a:extLst>
          </p:cNvPr>
          <p:cNvSpPr/>
          <p:nvPr/>
        </p:nvSpPr>
        <p:spPr>
          <a:xfrm>
            <a:off x="3288829" y="1496387"/>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88;p34">
            <a:extLst>
              <a:ext uri="{FF2B5EF4-FFF2-40B4-BE49-F238E27FC236}">
                <a16:creationId xmlns:a16="http://schemas.microsoft.com/office/drawing/2014/main" id="{FF1AB04E-DDCB-E553-223E-DE5C9273E2CD}"/>
              </a:ext>
            </a:extLst>
          </p:cNvPr>
          <p:cNvSpPr/>
          <p:nvPr/>
        </p:nvSpPr>
        <p:spPr>
          <a:xfrm rot="10800000">
            <a:off x="5441698" y="3577958"/>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89;p34">
            <a:extLst>
              <a:ext uri="{FF2B5EF4-FFF2-40B4-BE49-F238E27FC236}">
                <a16:creationId xmlns:a16="http://schemas.microsoft.com/office/drawing/2014/main" id="{F6329E96-ABF1-1FE9-2ECB-37B1C84CFF1C}"/>
              </a:ext>
            </a:extLst>
          </p:cNvPr>
          <p:cNvSpPr/>
          <p:nvPr/>
        </p:nvSpPr>
        <p:spPr>
          <a:xfrm rot="5400000">
            <a:off x="5441698" y="1491967"/>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90;p34">
            <a:extLst>
              <a:ext uri="{FF2B5EF4-FFF2-40B4-BE49-F238E27FC236}">
                <a16:creationId xmlns:a16="http://schemas.microsoft.com/office/drawing/2014/main" id="{D8790A38-B83C-A279-0C31-2E49198DDE3C}"/>
              </a:ext>
            </a:extLst>
          </p:cNvPr>
          <p:cNvSpPr/>
          <p:nvPr/>
        </p:nvSpPr>
        <p:spPr>
          <a:xfrm rot="16200000">
            <a:off x="3310504" y="3577957"/>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extBox 22">
            <a:extLst>
              <a:ext uri="{FF2B5EF4-FFF2-40B4-BE49-F238E27FC236}">
                <a16:creationId xmlns:a16="http://schemas.microsoft.com/office/drawing/2014/main" id="{5960C804-E100-1794-D136-C89CB968F686}"/>
              </a:ext>
            </a:extLst>
          </p:cNvPr>
          <p:cNvSpPr txBox="1"/>
          <p:nvPr/>
        </p:nvSpPr>
        <p:spPr>
          <a:xfrm>
            <a:off x="3783162" y="1883767"/>
            <a:ext cx="1577676" cy="1631216"/>
          </a:xfrm>
          <a:prstGeom prst="rect">
            <a:avLst/>
          </a:prstGeom>
          <a:noFill/>
        </p:spPr>
        <p:txBody>
          <a:bodyPr wrap="none" rtlCol="0">
            <a:spAutoFit/>
          </a:bodyPr>
          <a:lstStyle/>
          <a:p>
            <a:r>
              <a:rPr lang="en-US" sz="2000">
                <a:solidFill>
                  <a:schemeClr val="bg1"/>
                </a:solidFill>
              </a:rPr>
              <a:t>-   Âm thanh</a:t>
            </a:r>
          </a:p>
          <a:p>
            <a:r>
              <a:rPr lang="en-US" sz="2000">
                <a:solidFill>
                  <a:schemeClr val="bg1"/>
                </a:solidFill>
              </a:rPr>
              <a:t>-   NPC</a:t>
            </a:r>
          </a:p>
          <a:p>
            <a:r>
              <a:rPr lang="en-US" sz="2000">
                <a:solidFill>
                  <a:schemeClr val="bg1"/>
                </a:solidFill>
              </a:rPr>
              <a:t>-   Kẻ địch</a:t>
            </a:r>
          </a:p>
          <a:p>
            <a:r>
              <a:rPr lang="en-US" sz="2000">
                <a:solidFill>
                  <a:schemeClr val="bg1"/>
                </a:solidFill>
              </a:rPr>
              <a:t>-   Kĩ năng </a:t>
            </a:r>
          </a:p>
          <a:p>
            <a:r>
              <a:rPr lang="en-US" sz="2000">
                <a:solidFill>
                  <a:schemeClr val="bg1"/>
                </a:solidFill>
              </a:rPr>
              <a:t>-   …</a:t>
            </a:r>
          </a:p>
        </p:txBody>
      </p:sp>
      <p:sp>
        <p:nvSpPr>
          <p:cNvPr id="24" name="TextBox 23">
            <a:extLst>
              <a:ext uri="{FF2B5EF4-FFF2-40B4-BE49-F238E27FC236}">
                <a16:creationId xmlns:a16="http://schemas.microsoft.com/office/drawing/2014/main" id="{4583450C-CD9F-7070-A5E5-B96896ECD2CB}"/>
              </a:ext>
            </a:extLst>
          </p:cNvPr>
          <p:cNvSpPr txBox="1"/>
          <p:nvPr/>
        </p:nvSpPr>
        <p:spPr>
          <a:xfrm>
            <a:off x="3852091" y="816834"/>
            <a:ext cx="1439818" cy="307777"/>
          </a:xfrm>
          <a:prstGeom prst="rect">
            <a:avLst/>
          </a:prstGeom>
          <a:noFill/>
        </p:spPr>
        <p:txBody>
          <a:bodyPr wrap="none" rtlCol="0">
            <a:spAutoFit/>
          </a:bodyPr>
          <a:lstStyle/>
          <a:p>
            <a:r>
              <a:rPr lang="en-US" b="1">
                <a:solidFill>
                  <a:schemeClr val="bg1"/>
                </a:solidFill>
                <a:latin typeface="r0c0i Linotte" pitchFamily="2" charset="0"/>
              </a:rPr>
              <a:t>Các yếu tố khác</a:t>
            </a:r>
          </a:p>
        </p:txBody>
      </p:sp>
      <p:sp>
        <p:nvSpPr>
          <p:cNvPr id="13" name="TextBox 12">
            <a:extLst>
              <a:ext uri="{FF2B5EF4-FFF2-40B4-BE49-F238E27FC236}">
                <a16:creationId xmlns:a16="http://schemas.microsoft.com/office/drawing/2014/main" id="{C51D79CE-3324-4C33-2E00-4286127EF1F4}"/>
              </a:ext>
            </a:extLst>
          </p:cNvPr>
          <p:cNvSpPr txBox="1"/>
          <p:nvPr/>
        </p:nvSpPr>
        <p:spPr>
          <a:xfrm>
            <a:off x="8589284" y="4696986"/>
            <a:ext cx="373821" cy="307777"/>
          </a:xfrm>
          <a:prstGeom prst="rect">
            <a:avLst/>
          </a:prstGeom>
          <a:noFill/>
        </p:spPr>
        <p:txBody>
          <a:bodyPr wrap="none" rtlCol="0">
            <a:spAutoFit/>
          </a:bodyPr>
          <a:lstStyle/>
          <a:p>
            <a:pPr algn="r"/>
            <a:r>
              <a:rPr lang="en-US" b="1">
                <a:solidFill>
                  <a:schemeClr val="bg1"/>
                </a:solidFill>
                <a:latin typeface="r0c0i Linotte" pitchFamily="2" charset="0"/>
              </a:rPr>
              <a:t>10</a:t>
            </a:r>
          </a:p>
        </p:txBody>
      </p:sp>
    </p:spTree>
    <p:extLst>
      <p:ext uri="{BB962C8B-B14F-4D97-AF65-F5344CB8AC3E}">
        <p14:creationId xmlns:p14="http://schemas.microsoft.com/office/powerpoint/2010/main" val="28572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p:tgtEl>
                                          <p:spTgt spid="1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1000"/>
                                        <p:tgtEl>
                                          <p:spTgt spid="2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p:tgtEl>
                                          <p:spTgt spid="2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1000"/>
                                        <p:tgtEl>
                                          <p:spTgt spid="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40"/>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6025" name="Google Shape;6025;p4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Vấn đề kĩ thuật</a:t>
            </a:r>
            <a:endParaRPr sz="4000">
              <a:latin typeface="UTM Bebas" panose="02040603050506020204" pitchFamily="18" charset="0"/>
            </a:endParaRPr>
          </a:p>
        </p:txBody>
      </p:sp>
      <p:grpSp>
        <p:nvGrpSpPr>
          <p:cNvPr id="6027" name="Google Shape;6027;p40"/>
          <p:cNvGrpSpPr/>
          <p:nvPr/>
        </p:nvGrpSpPr>
        <p:grpSpPr>
          <a:xfrm>
            <a:off x="8029241" y="154008"/>
            <a:ext cx="264001" cy="226285"/>
            <a:chOff x="753950" y="238125"/>
            <a:chExt cx="6111125" cy="5238075"/>
          </a:xfrm>
        </p:grpSpPr>
        <p:sp>
          <p:nvSpPr>
            <p:cNvPr id="6028" name="Google Shape;6028;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0"/>
          <p:cNvGrpSpPr/>
          <p:nvPr/>
        </p:nvGrpSpPr>
        <p:grpSpPr>
          <a:xfrm>
            <a:off x="8365321" y="154008"/>
            <a:ext cx="264001" cy="226285"/>
            <a:chOff x="753950" y="238125"/>
            <a:chExt cx="6111125" cy="5238075"/>
          </a:xfrm>
        </p:grpSpPr>
        <p:sp>
          <p:nvSpPr>
            <p:cNvPr id="6056" name="Google Shape;6056;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40"/>
          <p:cNvGrpSpPr/>
          <p:nvPr/>
        </p:nvGrpSpPr>
        <p:grpSpPr>
          <a:xfrm>
            <a:off x="8701401" y="154008"/>
            <a:ext cx="264001" cy="226285"/>
            <a:chOff x="753950" y="238125"/>
            <a:chExt cx="6111125" cy="5238075"/>
          </a:xfrm>
        </p:grpSpPr>
        <p:sp>
          <p:nvSpPr>
            <p:cNvPr id="6084" name="Google Shape;6084;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11" name="Google Shape;6111;p40">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112" name="Google Shape;6112;p40">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113" name="Google Shape;6113;p40">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
        <p:nvSpPr>
          <p:cNvPr id="2" name="TextBox 1">
            <a:extLst>
              <a:ext uri="{FF2B5EF4-FFF2-40B4-BE49-F238E27FC236}">
                <a16:creationId xmlns:a16="http://schemas.microsoft.com/office/drawing/2014/main" id="{83FD3EB0-D576-C262-9152-D7EDD773C410}"/>
              </a:ext>
            </a:extLst>
          </p:cNvPr>
          <p:cNvSpPr txBox="1"/>
          <p:nvPr/>
        </p:nvSpPr>
        <p:spPr>
          <a:xfrm>
            <a:off x="8624550" y="4696986"/>
            <a:ext cx="338555" cy="307777"/>
          </a:xfrm>
          <a:prstGeom prst="rect">
            <a:avLst/>
          </a:prstGeom>
          <a:noFill/>
        </p:spPr>
        <p:txBody>
          <a:bodyPr wrap="none" rtlCol="0">
            <a:spAutoFit/>
          </a:bodyPr>
          <a:lstStyle/>
          <a:p>
            <a:pPr algn="r"/>
            <a:r>
              <a:rPr lang="en-US" b="1">
                <a:solidFill>
                  <a:schemeClr val="bg1"/>
                </a:solidFill>
                <a:latin typeface="r0c0i Linotte" pitchFamily="2" charset="0"/>
              </a:rPr>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24"/>
                                        </p:tgtEl>
                                        <p:attrNameLst>
                                          <p:attrName>style.visibility</p:attrName>
                                        </p:attrNameLst>
                                      </p:cBhvr>
                                      <p:to>
                                        <p:strVal val="visible"/>
                                      </p:to>
                                    </p:set>
                                    <p:anim calcmode="lin" valueType="num">
                                      <p:cBhvr additive="base">
                                        <p:cTn id="7" dur="1000"/>
                                        <p:tgtEl>
                                          <p:spTgt spid="602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025"/>
                                        </p:tgtEl>
                                        <p:attrNameLst>
                                          <p:attrName>style.visibility</p:attrName>
                                        </p:attrNameLst>
                                      </p:cBhvr>
                                      <p:to>
                                        <p:strVal val="visible"/>
                                      </p:to>
                                    </p:set>
                                    <p:anim calcmode="lin" valueType="num">
                                      <p:cBhvr additive="base">
                                        <p:cTn id="10" dur="1000"/>
                                        <p:tgtEl>
                                          <p:spTgt spid="6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826059" y="1923241"/>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Vật thể, môi trường tính toán tiếp xúc thế nào?</a:t>
            </a:r>
            <a:endParaRPr>
              <a:latin typeface="UTM Bebas" panose="02040603050506020204" pitchFamily="18" charset="0"/>
            </a:endParaRPr>
          </a:p>
        </p:txBody>
      </p:sp>
      <p:sp>
        <p:nvSpPr>
          <p:cNvPr id="5890" name="Google Shape;5890;p36"/>
          <p:cNvSpPr txBox="1">
            <a:spLocks noGrp="1"/>
          </p:cNvSpPr>
          <p:nvPr>
            <p:ph type="body" idx="1"/>
          </p:nvPr>
        </p:nvSpPr>
        <p:spPr>
          <a:xfrm>
            <a:off x="826059" y="2571750"/>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Sử dụng khái niệm “hitbox” để xét trạng thái tiếp xúc giữa các vật thể, xét các cạnh hitbox để xét trạng thái tiếp xúc với môi trường</a:t>
            </a:r>
            <a:endParaRPr>
              <a:latin typeface="r0c0i Linotte" pitchFamily="2" charset="0"/>
            </a:endParaRPr>
          </a:p>
        </p:txBody>
      </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III. Vấn đề kĩ thuật</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E4018439-FBAE-79A1-65B2-7B09FFA36D4F}"/>
              </a:ext>
            </a:extLst>
          </p:cNvPr>
          <p:cNvPicPr>
            <a:picLocks noChangeAspect="1"/>
          </p:cNvPicPr>
          <p:nvPr/>
        </p:nvPicPr>
        <p:blipFill rotWithShape="1">
          <a:blip r:embed="rId3">
            <a:extLst>
              <a:ext uri="{28A0092B-C50C-407E-A947-70E740481C1C}">
                <a14:useLocalDpi xmlns:a14="http://schemas.microsoft.com/office/drawing/2010/main" val="0"/>
              </a:ext>
            </a:extLst>
          </a:blip>
          <a:srcRect l="24486" t="52581" r="62830" b="25704"/>
          <a:stretch/>
        </p:blipFill>
        <p:spPr bwMode="auto">
          <a:xfrm>
            <a:off x="5742933" y="1120743"/>
            <a:ext cx="1801092" cy="171736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2BD39CDF-76B5-3C82-0DDC-CB7853F4E2FE}"/>
              </a:ext>
            </a:extLst>
          </p:cNvPr>
          <p:cNvPicPr>
            <a:picLocks noChangeAspect="1"/>
          </p:cNvPicPr>
          <p:nvPr/>
        </p:nvPicPr>
        <p:blipFill rotWithShape="1">
          <a:blip r:embed="rId4">
            <a:extLst>
              <a:ext uri="{28A0092B-C50C-407E-A947-70E740481C1C}">
                <a14:useLocalDpi xmlns:a14="http://schemas.microsoft.com/office/drawing/2010/main" val="0"/>
              </a:ext>
            </a:extLst>
          </a:blip>
          <a:srcRect l="35067" t="27647" r="37850" b="27639"/>
          <a:stretch/>
        </p:blipFill>
        <p:spPr bwMode="auto">
          <a:xfrm>
            <a:off x="4749026" y="2984205"/>
            <a:ext cx="1809393" cy="1660250"/>
          </a:xfrm>
          <a:prstGeom prst="rect">
            <a:avLst/>
          </a:prstGeom>
          <a:noFill/>
          <a:ln>
            <a:noFill/>
          </a:ln>
        </p:spPr>
      </p:pic>
      <p:pic>
        <p:nvPicPr>
          <p:cNvPr id="15" name="Picture 14">
            <a:extLst>
              <a:ext uri="{FF2B5EF4-FFF2-40B4-BE49-F238E27FC236}">
                <a16:creationId xmlns:a16="http://schemas.microsoft.com/office/drawing/2014/main" id="{DEACCC6C-F656-3ED5-9D8B-4A8C7EE00123}"/>
              </a:ext>
            </a:extLst>
          </p:cNvPr>
          <p:cNvPicPr>
            <a:picLocks noChangeAspect="1"/>
          </p:cNvPicPr>
          <p:nvPr/>
        </p:nvPicPr>
        <p:blipFill rotWithShape="1">
          <a:blip r:embed="rId5">
            <a:extLst>
              <a:ext uri="{28A0092B-C50C-407E-A947-70E740481C1C}">
                <a14:useLocalDpi xmlns:a14="http://schemas.microsoft.com/office/drawing/2010/main" val="0"/>
              </a:ext>
            </a:extLst>
          </a:blip>
          <a:srcRect l="33794" t="40193" r="37745" b="9807"/>
          <a:stretch/>
        </p:blipFill>
        <p:spPr bwMode="auto">
          <a:xfrm>
            <a:off x="6749992" y="2984206"/>
            <a:ext cx="1700784" cy="1660249"/>
          </a:xfrm>
          <a:prstGeom prst="rect">
            <a:avLst/>
          </a:prstGeom>
          <a:noFill/>
          <a:ln>
            <a:noFill/>
          </a:ln>
        </p:spPr>
      </p:pic>
      <p:grpSp>
        <p:nvGrpSpPr>
          <p:cNvPr id="16" name="Google Shape;5721;p33">
            <a:extLst>
              <a:ext uri="{FF2B5EF4-FFF2-40B4-BE49-F238E27FC236}">
                <a16:creationId xmlns:a16="http://schemas.microsoft.com/office/drawing/2014/main" id="{121732A8-D0E3-5C82-BC80-396F4F639EE2}"/>
              </a:ext>
            </a:extLst>
          </p:cNvPr>
          <p:cNvGrpSpPr/>
          <p:nvPr/>
        </p:nvGrpSpPr>
        <p:grpSpPr>
          <a:xfrm rot="-5400000">
            <a:off x="551538" y="2022883"/>
            <a:ext cx="242781" cy="161857"/>
            <a:chOff x="2500050" y="3730175"/>
            <a:chExt cx="2619000" cy="1746025"/>
          </a:xfrm>
        </p:grpSpPr>
        <p:sp>
          <p:nvSpPr>
            <p:cNvPr id="23" name="Google Shape;5722;p33">
              <a:extLst>
                <a:ext uri="{FF2B5EF4-FFF2-40B4-BE49-F238E27FC236}">
                  <a16:creationId xmlns:a16="http://schemas.microsoft.com/office/drawing/2014/main" id="{CAF327C4-F093-F90D-9AEE-5ABE3D1B5F89}"/>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3;p33">
              <a:extLst>
                <a:ext uri="{FF2B5EF4-FFF2-40B4-BE49-F238E27FC236}">
                  <a16:creationId xmlns:a16="http://schemas.microsoft.com/office/drawing/2014/main" id="{86F63B15-EBAD-7883-D455-D22F2A0D2994}"/>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24;p33">
              <a:extLst>
                <a:ext uri="{FF2B5EF4-FFF2-40B4-BE49-F238E27FC236}">
                  <a16:creationId xmlns:a16="http://schemas.microsoft.com/office/drawing/2014/main" id="{4DBFCD0D-F2FA-D633-9575-A9D4A16A61DB}"/>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25;p33">
              <a:extLst>
                <a:ext uri="{FF2B5EF4-FFF2-40B4-BE49-F238E27FC236}">
                  <a16:creationId xmlns:a16="http://schemas.microsoft.com/office/drawing/2014/main" id="{9E01077F-91E9-576C-EC0D-DB2CD775DB64}"/>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5726;p33">
            <a:extLst>
              <a:ext uri="{FF2B5EF4-FFF2-40B4-BE49-F238E27FC236}">
                <a16:creationId xmlns:a16="http://schemas.microsoft.com/office/drawing/2014/main" id="{BE9E971D-BB54-EFE1-383A-554F15A92A96}"/>
              </a:ext>
            </a:extLst>
          </p:cNvPr>
          <p:cNvGrpSpPr/>
          <p:nvPr/>
        </p:nvGrpSpPr>
        <p:grpSpPr>
          <a:xfrm rot="5400000">
            <a:off x="3921497" y="2047735"/>
            <a:ext cx="242781" cy="161857"/>
            <a:chOff x="2500050" y="3730175"/>
            <a:chExt cx="2619000" cy="1746025"/>
          </a:xfrm>
        </p:grpSpPr>
        <p:sp>
          <p:nvSpPr>
            <p:cNvPr id="28" name="Google Shape;5727;p33">
              <a:extLst>
                <a:ext uri="{FF2B5EF4-FFF2-40B4-BE49-F238E27FC236}">
                  <a16:creationId xmlns:a16="http://schemas.microsoft.com/office/drawing/2014/main" id="{612A4FD3-33F4-8497-10E1-3B96329A3A5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28;p33">
              <a:extLst>
                <a:ext uri="{FF2B5EF4-FFF2-40B4-BE49-F238E27FC236}">
                  <a16:creationId xmlns:a16="http://schemas.microsoft.com/office/drawing/2014/main" id="{085E06A1-96A4-97EC-1CCD-A2232E17AC46}"/>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29;p33">
              <a:extLst>
                <a:ext uri="{FF2B5EF4-FFF2-40B4-BE49-F238E27FC236}">
                  <a16:creationId xmlns:a16="http://schemas.microsoft.com/office/drawing/2014/main" id="{76EEE580-5CC9-FEDF-8648-FA52844328AC}"/>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0;p33">
              <a:extLst>
                <a:ext uri="{FF2B5EF4-FFF2-40B4-BE49-F238E27FC236}">
                  <a16:creationId xmlns:a16="http://schemas.microsoft.com/office/drawing/2014/main" id="{2231274A-4583-30BF-31B6-3EC3D28EAFA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B0456D8B-D6C4-E2A5-1636-C5173116409B}"/>
              </a:ext>
            </a:extLst>
          </p:cNvPr>
          <p:cNvSpPr txBox="1"/>
          <p:nvPr/>
        </p:nvSpPr>
        <p:spPr>
          <a:xfrm>
            <a:off x="8602108" y="4696986"/>
            <a:ext cx="360997" cy="307777"/>
          </a:xfrm>
          <a:prstGeom prst="rect">
            <a:avLst/>
          </a:prstGeom>
          <a:noFill/>
        </p:spPr>
        <p:txBody>
          <a:bodyPr wrap="none" rtlCol="0">
            <a:spAutoFit/>
          </a:bodyPr>
          <a:lstStyle/>
          <a:p>
            <a:pPr algn="r"/>
            <a:r>
              <a:rPr lang="en-US" b="1">
                <a:solidFill>
                  <a:schemeClr val="bg1"/>
                </a:solidFill>
                <a:latin typeface="r0c0i Linotte" pitchFamily="2" charset="0"/>
              </a:rPr>
              <a:t>12</a:t>
            </a:r>
          </a:p>
        </p:txBody>
      </p:sp>
    </p:spTree>
    <p:extLst>
      <p:ext uri="{BB962C8B-B14F-4D97-AF65-F5344CB8AC3E}">
        <p14:creationId xmlns:p14="http://schemas.microsoft.com/office/powerpoint/2010/main" val="37809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035063" y="1923241"/>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Khung hình hiển thị thay đổi cùng vị trí Nhân vật</a:t>
            </a:r>
            <a:endParaRPr>
              <a:latin typeface="UTM Bebas" panose="02040603050506020204" pitchFamily="18" charset="0"/>
            </a:endParaRPr>
          </a:p>
        </p:txBody>
      </p:sp>
      <p:sp>
        <p:nvSpPr>
          <p:cNvPr id="5890" name="Google Shape;5890;p36"/>
          <p:cNvSpPr txBox="1">
            <a:spLocks noGrp="1"/>
          </p:cNvSpPr>
          <p:nvPr>
            <p:ph type="body" idx="1"/>
          </p:nvPr>
        </p:nvSpPr>
        <p:spPr>
          <a:xfrm>
            <a:off x="5075529" y="2571750"/>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Đặt vùng giới hạn hiển thị nhân vật và điều chỉnh độ lệch nhằm xuất hình ảnh tại vị trí lân cận của nhân vật</a:t>
            </a:r>
            <a:endParaRPr>
              <a:latin typeface="r0c0i Linotte" pitchFamily="2" charset="0"/>
            </a:endParaRPr>
          </a:p>
        </p:txBody>
      </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III. Vấn đề kĩ thuật</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721;p33">
            <a:extLst>
              <a:ext uri="{FF2B5EF4-FFF2-40B4-BE49-F238E27FC236}">
                <a16:creationId xmlns:a16="http://schemas.microsoft.com/office/drawing/2014/main" id="{121732A8-D0E3-5C82-BC80-396F4F639EE2}"/>
              </a:ext>
            </a:extLst>
          </p:cNvPr>
          <p:cNvGrpSpPr/>
          <p:nvPr/>
        </p:nvGrpSpPr>
        <p:grpSpPr>
          <a:xfrm rot="-5400000">
            <a:off x="4731583" y="2047735"/>
            <a:ext cx="242781" cy="161857"/>
            <a:chOff x="2500050" y="3730175"/>
            <a:chExt cx="2619000" cy="1746025"/>
          </a:xfrm>
        </p:grpSpPr>
        <p:sp>
          <p:nvSpPr>
            <p:cNvPr id="23" name="Google Shape;5722;p33">
              <a:extLst>
                <a:ext uri="{FF2B5EF4-FFF2-40B4-BE49-F238E27FC236}">
                  <a16:creationId xmlns:a16="http://schemas.microsoft.com/office/drawing/2014/main" id="{CAF327C4-F093-F90D-9AEE-5ABE3D1B5F89}"/>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3;p33">
              <a:extLst>
                <a:ext uri="{FF2B5EF4-FFF2-40B4-BE49-F238E27FC236}">
                  <a16:creationId xmlns:a16="http://schemas.microsoft.com/office/drawing/2014/main" id="{86F63B15-EBAD-7883-D455-D22F2A0D2994}"/>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24;p33">
              <a:extLst>
                <a:ext uri="{FF2B5EF4-FFF2-40B4-BE49-F238E27FC236}">
                  <a16:creationId xmlns:a16="http://schemas.microsoft.com/office/drawing/2014/main" id="{4DBFCD0D-F2FA-D633-9575-A9D4A16A61DB}"/>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25;p33">
              <a:extLst>
                <a:ext uri="{FF2B5EF4-FFF2-40B4-BE49-F238E27FC236}">
                  <a16:creationId xmlns:a16="http://schemas.microsoft.com/office/drawing/2014/main" id="{9E01077F-91E9-576C-EC0D-DB2CD775DB64}"/>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5726;p33">
            <a:extLst>
              <a:ext uri="{FF2B5EF4-FFF2-40B4-BE49-F238E27FC236}">
                <a16:creationId xmlns:a16="http://schemas.microsoft.com/office/drawing/2014/main" id="{BE9E971D-BB54-EFE1-383A-554F15A92A96}"/>
              </a:ext>
            </a:extLst>
          </p:cNvPr>
          <p:cNvGrpSpPr/>
          <p:nvPr/>
        </p:nvGrpSpPr>
        <p:grpSpPr>
          <a:xfrm rot="5400000">
            <a:off x="8231662" y="2034773"/>
            <a:ext cx="242781" cy="161857"/>
            <a:chOff x="2500050" y="3730175"/>
            <a:chExt cx="2619000" cy="1746025"/>
          </a:xfrm>
        </p:grpSpPr>
        <p:sp>
          <p:nvSpPr>
            <p:cNvPr id="28" name="Google Shape;5727;p33">
              <a:extLst>
                <a:ext uri="{FF2B5EF4-FFF2-40B4-BE49-F238E27FC236}">
                  <a16:creationId xmlns:a16="http://schemas.microsoft.com/office/drawing/2014/main" id="{612A4FD3-33F4-8497-10E1-3B96329A3A5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28;p33">
              <a:extLst>
                <a:ext uri="{FF2B5EF4-FFF2-40B4-BE49-F238E27FC236}">
                  <a16:creationId xmlns:a16="http://schemas.microsoft.com/office/drawing/2014/main" id="{085E06A1-96A4-97EC-1CCD-A2232E17AC46}"/>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29;p33">
              <a:extLst>
                <a:ext uri="{FF2B5EF4-FFF2-40B4-BE49-F238E27FC236}">
                  <a16:creationId xmlns:a16="http://schemas.microsoft.com/office/drawing/2014/main" id="{76EEE580-5CC9-FEDF-8648-FA52844328AC}"/>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0;p33">
              <a:extLst>
                <a:ext uri="{FF2B5EF4-FFF2-40B4-BE49-F238E27FC236}">
                  <a16:creationId xmlns:a16="http://schemas.microsoft.com/office/drawing/2014/main" id="{2231274A-4583-30BF-31B6-3EC3D28EAFA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D0531600-3D2E-0828-0CE2-56C4F2C6B9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2571" y="1065606"/>
            <a:ext cx="3082008" cy="1715270"/>
          </a:xfrm>
          <a:prstGeom prst="rect">
            <a:avLst/>
          </a:prstGeom>
          <a:noFill/>
          <a:ln>
            <a:noFill/>
          </a:ln>
        </p:spPr>
      </p:pic>
      <p:pic>
        <p:nvPicPr>
          <p:cNvPr id="18" name="Picture 17">
            <a:extLst>
              <a:ext uri="{FF2B5EF4-FFF2-40B4-BE49-F238E27FC236}">
                <a16:creationId xmlns:a16="http://schemas.microsoft.com/office/drawing/2014/main" id="{C71539C5-68FA-F81B-0D5A-3BDB1958B2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2571" y="3023731"/>
            <a:ext cx="3071052" cy="1707738"/>
          </a:xfrm>
          <a:prstGeom prst="rect">
            <a:avLst/>
          </a:prstGeom>
          <a:noFill/>
          <a:ln>
            <a:noFill/>
          </a:ln>
        </p:spPr>
      </p:pic>
      <p:sp>
        <p:nvSpPr>
          <p:cNvPr id="13" name="TextBox 12">
            <a:extLst>
              <a:ext uri="{FF2B5EF4-FFF2-40B4-BE49-F238E27FC236}">
                <a16:creationId xmlns:a16="http://schemas.microsoft.com/office/drawing/2014/main" id="{5EC9D2BF-3AE8-3D6A-DF39-BB04CC83C1D0}"/>
              </a:ext>
            </a:extLst>
          </p:cNvPr>
          <p:cNvSpPr txBox="1"/>
          <p:nvPr/>
        </p:nvSpPr>
        <p:spPr>
          <a:xfrm>
            <a:off x="8603711" y="4696986"/>
            <a:ext cx="359394" cy="307777"/>
          </a:xfrm>
          <a:prstGeom prst="rect">
            <a:avLst/>
          </a:prstGeom>
          <a:noFill/>
        </p:spPr>
        <p:txBody>
          <a:bodyPr wrap="none" rtlCol="0">
            <a:spAutoFit/>
          </a:bodyPr>
          <a:lstStyle/>
          <a:p>
            <a:pPr algn="r"/>
            <a:r>
              <a:rPr lang="en-US" b="1">
                <a:solidFill>
                  <a:schemeClr val="bg1"/>
                </a:solidFill>
                <a:latin typeface="r0c0i Linotte" pitchFamily="2" charset="0"/>
              </a:rPr>
              <a:t>13</a:t>
            </a:r>
          </a:p>
        </p:txBody>
      </p:sp>
    </p:spTree>
    <p:extLst>
      <p:ext uri="{BB962C8B-B14F-4D97-AF65-F5344CB8AC3E}">
        <p14:creationId xmlns:p14="http://schemas.microsoft.com/office/powerpoint/2010/main" val="43205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40"/>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6025" name="Google Shape;6025;p4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Cấu trúc chương trình</a:t>
            </a:r>
            <a:endParaRPr sz="4000">
              <a:latin typeface="UTM Bebas" panose="02040603050506020204" pitchFamily="18" charset="0"/>
            </a:endParaRPr>
          </a:p>
        </p:txBody>
      </p:sp>
      <p:grpSp>
        <p:nvGrpSpPr>
          <p:cNvPr id="6027" name="Google Shape;6027;p40"/>
          <p:cNvGrpSpPr/>
          <p:nvPr/>
        </p:nvGrpSpPr>
        <p:grpSpPr>
          <a:xfrm>
            <a:off x="8029241" y="154008"/>
            <a:ext cx="264001" cy="226285"/>
            <a:chOff x="753950" y="238125"/>
            <a:chExt cx="6111125" cy="5238075"/>
          </a:xfrm>
        </p:grpSpPr>
        <p:sp>
          <p:nvSpPr>
            <p:cNvPr id="6028" name="Google Shape;6028;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0"/>
          <p:cNvGrpSpPr/>
          <p:nvPr/>
        </p:nvGrpSpPr>
        <p:grpSpPr>
          <a:xfrm>
            <a:off x="8365321" y="154008"/>
            <a:ext cx="264001" cy="226285"/>
            <a:chOff x="753950" y="238125"/>
            <a:chExt cx="6111125" cy="5238075"/>
          </a:xfrm>
        </p:grpSpPr>
        <p:sp>
          <p:nvSpPr>
            <p:cNvPr id="6056" name="Google Shape;6056;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40"/>
          <p:cNvGrpSpPr/>
          <p:nvPr/>
        </p:nvGrpSpPr>
        <p:grpSpPr>
          <a:xfrm>
            <a:off x="8701401" y="154008"/>
            <a:ext cx="264001" cy="226285"/>
            <a:chOff x="753950" y="238125"/>
            <a:chExt cx="6111125" cy="5238075"/>
          </a:xfrm>
        </p:grpSpPr>
        <p:sp>
          <p:nvSpPr>
            <p:cNvPr id="6084" name="Google Shape;6084;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11" name="Google Shape;6111;p40">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112" name="Google Shape;6112;p40">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113" name="Google Shape;6113;p40">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
        <p:nvSpPr>
          <p:cNvPr id="2" name="TextBox 1">
            <a:extLst>
              <a:ext uri="{FF2B5EF4-FFF2-40B4-BE49-F238E27FC236}">
                <a16:creationId xmlns:a16="http://schemas.microsoft.com/office/drawing/2014/main" id="{4A71CE92-72B5-40D0-39F1-49A0556D2B3C}"/>
              </a:ext>
            </a:extLst>
          </p:cNvPr>
          <p:cNvSpPr txBox="1"/>
          <p:nvPr/>
        </p:nvSpPr>
        <p:spPr>
          <a:xfrm>
            <a:off x="8597299" y="4696986"/>
            <a:ext cx="365806" cy="307777"/>
          </a:xfrm>
          <a:prstGeom prst="rect">
            <a:avLst/>
          </a:prstGeom>
          <a:noFill/>
        </p:spPr>
        <p:txBody>
          <a:bodyPr wrap="none" rtlCol="0">
            <a:spAutoFit/>
          </a:bodyPr>
          <a:lstStyle/>
          <a:p>
            <a:pPr algn="r"/>
            <a:r>
              <a:rPr lang="en-US" b="1">
                <a:solidFill>
                  <a:schemeClr val="bg1"/>
                </a:solidFill>
                <a:latin typeface="r0c0i Linotte" pitchFamily="2" charset="0"/>
              </a:rPr>
              <a:t>14</a:t>
            </a:r>
          </a:p>
        </p:txBody>
      </p:sp>
    </p:spTree>
    <p:extLst>
      <p:ext uri="{BB962C8B-B14F-4D97-AF65-F5344CB8AC3E}">
        <p14:creationId xmlns:p14="http://schemas.microsoft.com/office/powerpoint/2010/main" val="257182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24"/>
                                        </p:tgtEl>
                                        <p:attrNameLst>
                                          <p:attrName>style.visibility</p:attrName>
                                        </p:attrNameLst>
                                      </p:cBhvr>
                                      <p:to>
                                        <p:strVal val="visible"/>
                                      </p:to>
                                    </p:set>
                                    <p:anim calcmode="lin" valueType="num">
                                      <p:cBhvr additive="base">
                                        <p:cTn id="7" dur="1000"/>
                                        <p:tgtEl>
                                          <p:spTgt spid="602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025"/>
                                        </p:tgtEl>
                                        <p:attrNameLst>
                                          <p:attrName>style.visibility</p:attrName>
                                        </p:attrNameLst>
                                      </p:cBhvr>
                                      <p:to>
                                        <p:strVal val="visible"/>
                                      </p:to>
                                    </p:set>
                                    <p:anim calcmode="lin" valueType="num">
                                      <p:cBhvr additive="base">
                                        <p:cTn id="10" dur="1000"/>
                                        <p:tgtEl>
                                          <p:spTgt spid="6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8" name="Google Shape;6118;p4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IV. Cấu trúc chương trình</a:t>
            </a:r>
            <a:endParaRPr sz="3200">
              <a:latin typeface="UTM Bebas" panose="02040603050506020204" pitchFamily="18" charset="0"/>
            </a:endParaRPr>
          </a:p>
        </p:txBody>
      </p:sp>
      <p:grpSp>
        <p:nvGrpSpPr>
          <p:cNvPr id="6166" name="Google Shape;6166;p41"/>
          <p:cNvGrpSpPr/>
          <p:nvPr/>
        </p:nvGrpSpPr>
        <p:grpSpPr>
          <a:xfrm rot="-5400000">
            <a:off x="2137596" y="535371"/>
            <a:ext cx="242781" cy="161857"/>
            <a:chOff x="2500050" y="3730175"/>
            <a:chExt cx="2619000" cy="1746025"/>
          </a:xfrm>
        </p:grpSpPr>
        <p:sp>
          <p:nvSpPr>
            <p:cNvPr id="6167" name="Google Shape;6167;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41"/>
          <p:cNvGrpSpPr/>
          <p:nvPr/>
        </p:nvGrpSpPr>
        <p:grpSpPr>
          <a:xfrm rot="5400000">
            <a:off x="6763621" y="535371"/>
            <a:ext cx="242781" cy="161857"/>
            <a:chOff x="2500050" y="3730175"/>
            <a:chExt cx="2619000" cy="1746025"/>
          </a:xfrm>
        </p:grpSpPr>
        <p:sp>
          <p:nvSpPr>
            <p:cNvPr id="6172" name="Google Shape;6172;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F3C09616-295A-D5DD-2800-A66D78A246F3}"/>
              </a:ext>
            </a:extLst>
          </p:cNvPr>
          <p:cNvSpPr txBox="1"/>
          <p:nvPr/>
        </p:nvSpPr>
        <p:spPr>
          <a:xfrm>
            <a:off x="815897" y="1315819"/>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audio</a:t>
            </a:r>
          </a:p>
        </p:txBody>
      </p:sp>
      <p:sp>
        <p:nvSpPr>
          <p:cNvPr id="23" name="TextBox 22">
            <a:extLst>
              <a:ext uri="{FF2B5EF4-FFF2-40B4-BE49-F238E27FC236}">
                <a16:creationId xmlns:a16="http://schemas.microsoft.com/office/drawing/2014/main" id="{E6BD0D73-0F60-6F65-4377-89EB713E7C26}"/>
              </a:ext>
            </a:extLst>
          </p:cNvPr>
          <p:cNvSpPr txBox="1"/>
          <p:nvPr/>
        </p:nvSpPr>
        <p:spPr>
          <a:xfrm>
            <a:off x="987347" y="1578173"/>
            <a:ext cx="1311578" cy="261610"/>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AudioPlayer</a:t>
            </a:r>
          </a:p>
        </p:txBody>
      </p:sp>
      <p:sp>
        <p:nvSpPr>
          <p:cNvPr id="24" name="TextBox 23">
            <a:extLst>
              <a:ext uri="{FF2B5EF4-FFF2-40B4-BE49-F238E27FC236}">
                <a16:creationId xmlns:a16="http://schemas.microsoft.com/office/drawing/2014/main" id="{1A5873C5-CDAA-4199-0197-2F566C35AD61}"/>
              </a:ext>
            </a:extLst>
          </p:cNvPr>
          <p:cNvSpPr txBox="1"/>
          <p:nvPr/>
        </p:nvSpPr>
        <p:spPr>
          <a:xfrm>
            <a:off x="815897" y="1794360"/>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gamestate</a:t>
            </a:r>
          </a:p>
        </p:txBody>
      </p:sp>
      <p:sp>
        <p:nvSpPr>
          <p:cNvPr id="25" name="TextBox 24">
            <a:extLst>
              <a:ext uri="{FF2B5EF4-FFF2-40B4-BE49-F238E27FC236}">
                <a16:creationId xmlns:a16="http://schemas.microsoft.com/office/drawing/2014/main" id="{B4EBB541-8740-3B20-DAD6-AADE8A14802D}"/>
              </a:ext>
            </a:extLst>
          </p:cNvPr>
          <p:cNvSpPr txBox="1"/>
          <p:nvPr/>
        </p:nvSpPr>
        <p:spPr>
          <a:xfrm>
            <a:off x="987347" y="2056714"/>
            <a:ext cx="1911101" cy="938719"/>
          </a:xfrm>
          <a:prstGeom prst="rect">
            <a:avLst/>
          </a:prstGeom>
          <a:noFill/>
        </p:spPr>
        <p:txBody>
          <a:bodyPr wrap="none" rtlCol="0">
            <a:spAutoFit/>
          </a:bodyPr>
          <a:lstStyle/>
          <a:p>
            <a:r>
              <a:rPr lang="en-US" sz="1100">
                <a:solidFill>
                  <a:schemeClr val="bg1"/>
                </a:solidFill>
                <a:latin typeface="r0c0i Linotte" pitchFamily="2" charset="0"/>
              </a:rPr>
              <a:t>Enum </a:t>
            </a:r>
            <a:r>
              <a:rPr lang="en-US" sz="1100" b="1">
                <a:solidFill>
                  <a:schemeClr val="bg1"/>
                </a:solidFill>
                <a:latin typeface="r0c0i Linotte" pitchFamily="2" charset="0"/>
              </a:rPr>
              <a:t>GameState</a:t>
            </a:r>
          </a:p>
          <a:p>
            <a:r>
              <a:rPr lang="en-US" sz="1100">
                <a:solidFill>
                  <a:schemeClr val="bg1"/>
                </a:solidFill>
                <a:latin typeface="r0c0i Linotte" pitchFamily="2" charset="0"/>
              </a:rPr>
              <a:t>Abstract class </a:t>
            </a:r>
            <a:r>
              <a:rPr lang="en-US" sz="1100" b="1">
                <a:solidFill>
                  <a:schemeClr val="bg1"/>
                </a:solidFill>
                <a:latin typeface="r0c0i Linotte" pitchFamily="2" charset="0"/>
              </a:rPr>
              <a:t>State</a:t>
            </a:r>
          </a:p>
          <a:p>
            <a:r>
              <a:rPr lang="en-US" sz="1100">
                <a:solidFill>
                  <a:schemeClr val="bg1"/>
                </a:solidFill>
                <a:latin typeface="r0c0i Linotte" pitchFamily="2" charset="0"/>
              </a:rPr>
              <a:t>Class </a:t>
            </a:r>
            <a:r>
              <a:rPr lang="en-US" sz="1100" b="1">
                <a:solidFill>
                  <a:schemeClr val="bg1"/>
                </a:solidFill>
                <a:latin typeface="r0c0i Linotte" pitchFamily="2" charset="0"/>
              </a:rPr>
              <a:t>Menu </a:t>
            </a:r>
            <a:r>
              <a:rPr lang="en-US" sz="1100">
                <a:solidFill>
                  <a:schemeClr val="bg1"/>
                </a:solidFill>
                <a:latin typeface="r0c0i Linotte" pitchFamily="2" charset="0"/>
              </a:rPr>
              <a:t>extends </a:t>
            </a:r>
            <a:r>
              <a:rPr lang="en-US" sz="1100" b="1">
                <a:solidFill>
                  <a:schemeClr val="bg1"/>
                </a:solidFill>
                <a:latin typeface="r0c0i Linotte" pitchFamily="2" charset="0"/>
              </a:rPr>
              <a:t>State</a:t>
            </a:r>
          </a:p>
          <a:p>
            <a:r>
              <a:rPr lang="en-US" sz="1100">
                <a:solidFill>
                  <a:schemeClr val="bg1"/>
                </a:solidFill>
                <a:latin typeface="r0c0i Linotte" pitchFamily="2" charset="0"/>
              </a:rPr>
              <a:t>Class </a:t>
            </a:r>
            <a:r>
              <a:rPr lang="en-US" sz="1100" b="1">
                <a:solidFill>
                  <a:schemeClr val="bg1"/>
                </a:solidFill>
                <a:latin typeface="r0c0i Linotte" pitchFamily="2" charset="0"/>
              </a:rPr>
              <a:t>Playing </a:t>
            </a:r>
            <a:r>
              <a:rPr lang="en-US" sz="1100">
                <a:solidFill>
                  <a:schemeClr val="bg1"/>
                </a:solidFill>
                <a:latin typeface="r0c0i Linotte" pitchFamily="2" charset="0"/>
              </a:rPr>
              <a:t>extends </a:t>
            </a:r>
            <a:r>
              <a:rPr lang="en-US" sz="1100" b="1">
                <a:solidFill>
                  <a:schemeClr val="bg1"/>
                </a:solidFill>
                <a:latin typeface="r0c0i Linotte" pitchFamily="2" charset="0"/>
              </a:rPr>
              <a:t>State</a:t>
            </a:r>
          </a:p>
          <a:p>
            <a:r>
              <a:rPr lang="en-US" sz="1100">
                <a:solidFill>
                  <a:schemeClr val="bg1"/>
                </a:solidFill>
                <a:latin typeface="r0c0i Linotte" pitchFamily="2" charset="0"/>
              </a:rPr>
              <a:t>Class </a:t>
            </a:r>
            <a:r>
              <a:rPr lang="en-US" sz="1100" b="1">
                <a:solidFill>
                  <a:schemeClr val="bg1"/>
                </a:solidFill>
                <a:latin typeface="r0c0i Linotte" pitchFamily="2" charset="0"/>
              </a:rPr>
              <a:t>Setting </a:t>
            </a:r>
            <a:r>
              <a:rPr lang="en-US" sz="1100">
                <a:solidFill>
                  <a:schemeClr val="bg1"/>
                </a:solidFill>
                <a:latin typeface="r0c0i Linotte" pitchFamily="2" charset="0"/>
              </a:rPr>
              <a:t>extends </a:t>
            </a:r>
            <a:r>
              <a:rPr lang="en-US" sz="1100" b="1">
                <a:solidFill>
                  <a:schemeClr val="bg1"/>
                </a:solidFill>
                <a:latin typeface="r0c0i Linotte" pitchFamily="2" charset="0"/>
              </a:rPr>
              <a:t>State</a:t>
            </a:r>
            <a:endParaRPr lang="en-US" sz="1100">
              <a:solidFill>
                <a:schemeClr val="bg1"/>
              </a:solidFill>
              <a:latin typeface="r0c0i Linotte" pitchFamily="2" charset="0"/>
            </a:endParaRPr>
          </a:p>
        </p:txBody>
      </p:sp>
      <p:sp>
        <p:nvSpPr>
          <p:cNvPr id="28" name="TextBox 27">
            <a:extLst>
              <a:ext uri="{FF2B5EF4-FFF2-40B4-BE49-F238E27FC236}">
                <a16:creationId xmlns:a16="http://schemas.microsoft.com/office/drawing/2014/main" id="{27932B37-56E0-4E44-819E-03EB0CBD60E5}"/>
              </a:ext>
            </a:extLst>
          </p:cNvPr>
          <p:cNvSpPr txBox="1"/>
          <p:nvPr/>
        </p:nvSpPr>
        <p:spPr>
          <a:xfrm>
            <a:off x="809035" y="2939691"/>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inputs</a:t>
            </a:r>
          </a:p>
        </p:txBody>
      </p:sp>
      <p:sp>
        <p:nvSpPr>
          <p:cNvPr id="29" name="TextBox 28">
            <a:extLst>
              <a:ext uri="{FF2B5EF4-FFF2-40B4-BE49-F238E27FC236}">
                <a16:creationId xmlns:a16="http://schemas.microsoft.com/office/drawing/2014/main" id="{7BA8E0E5-9CF4-1F8C-4495-AAB5E0B44767}"/>
              </a:ext>
            </a:extLst>
          </p:cNvPr>
          <p:cNvSpPr txBox="1"/>
          <p:nvPr/>
        </p:nvSpPr>
        <p:spPr>
          <a:xfrm>
            <a:off x="980485" y="3202045"/>
            <a:ext cx="1555234" cy="430887"/>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KeyboardInputs</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MouseInputs</a:t>
            </a:r>
            <a:endParaRPr lang="en-US" sz="1100">
              <a:solidFill>
                <a:schemeClr val="bg1"/>
              </a:solidFill>
              <a:latin typeface="r0c0i Linotte" pitchFamily="2" charset="0"/>
            </a:endParaRPr>
          </a:p>
        </p:txBody>
      </p:sp>
      <p:sp>
        <p:nvSpPr>
          <p:cNvPr id="30" name="TextBox 29">
            <a:extLst>
              <a:ext uri="{FF2B5EF4-FFF2-40B4-BE49-F238E27FC236}">
                <a16:creationId xmlns:a16="http://schemas.microsoft.com/office/drawing/2014/main" id="{21FAB177-19EA-CEB5-54A6-054833F7A55E}"/>
              </a:ext>
            </a:extLst>
          </p:cNvPr>
          <p:cNvSpPr txBox="1"/>
          <p:nvPr/>
        </p:nvSpPr>
        <p:spPr>
          <a:xfrm>
            <a:off x="809035" y="3584952"/>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managers</a:t>
            </a:r>
          </a:p>
        </p:txBody>
      </p:sp>
      <p:sp>
        <p:nvSpPr>
          <p:cNvPr id="31" name="TextBox 30">
            <a:extLst>
              <a:ext uri="{FF2B5EF4-FFF2-40B4-BE49-F238E27FC236}">
                <a16:creationId xmlns:a16="http://schemas.microsoft.com/office/drawing/2014/main" id="{D2B9E997-D923-BC54-24C2-AC56F13FD65A}"/>
              </a:ext>
            </a:extLst>
          </p:cNvPr>
          <p:cNvSpPr txBox="1"/>
          <p:nvPr/>
        </p:nvSpPr>
        <p:spPr>
          <a:xfrm>
            <a:off x="980485" y="3847306"/>
            <a:ext cx="1677062" cy="938719"/>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LevelManager</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BlockManager</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ItemManager</a:t>
            </a:r>
          </a:p>
          <a:p>
            <a:r>
              <a:rPr lang="en-US" sz="1100">
                <a:solidFill>
                  <a:schemeClr val="bg1"/>
                </a:solidFill>
                <a:latin typeface="r0c0i Linotte" pitchFamily="2" charset="0"/>
              </a:rPr>
              <a:t>Class </a:t>
            </a:r>
            <a:r>
              <a:rPr lang="en-US" sz="1100" b="1">
                <a:solidFill>
                  <a:schemeClr val="bg1"/>
                </a:solidFill>
                <a:latin typeface="r0c0i Linotte" pitchFamily="2" charset="0"/>
              </a:rPr>
              <a:t>DialogueManager</a:t>
            </a:r>
          </a:p>
          <a:p>
            <a:r>
              <a:rPr lang="en-US" sz="1100">
                <a:solidFill>
                  <a:schemeClr val="bg1"/>
                </a:solidFill>
                <a:latin typeface="r0c0i Linotte" pitchFamily="2" charset="0"/>
              </a:rPr>
              <a:t>Class </a:t>
            </a:r>
            <a:r>
              <a:rPr lang="en-US" sz="1100" b="1">
                <a:solidFill>
                  <a:schemeClr val="bg1"/>
                </a:solidFill>
                <a:latin typeface="r0c0i Linotte" pitchFamily="2" charset="0"/>
              </a:rPr>
              <a:t>RollbackManager</a:t>
            </a:r>
            <a:endParaRPr lang="en-US" sz="1100">
              <a:solidFill>
                <a:schemeClr val="bg1"/>
              </a:solidFill>
              <a:latin typeface="r0c0i Linotte" pitchFamily="2" charset="0"/>
            </a:endParaRPr>
          </a:p>
        </p:txBody>
      </p:sp>
      <p:sp>
        <p:nvSpPr>
          <p:cNvPr id="32" name="TextBox 31">
            <a:extLst>
              <a:ext uri="{FF2B5EF4-FFF2-40B4-BE49-F238E27FC236}">
                <a16:creationId xmlns:a16="http://schemas.microsoft.com/office/drawing/2014/main" id="{E079618B-50E9-0D41-10A9-ACCDC9B7B16B}"/>
              </a:ext>
            </a:extLst>
          </p:cNvPr>
          <p:cNvSpPr txBox="1"/>
          <p:nvPr/>
        </p:nvSpPr>
        <p:spPr>
          <a:xfrm>
            <a:off x="449818" y="1043040"/>
            <a:ext cx="2285036" cy="307777"/>
          </a:xfrm>
          <a:prstGeom prst="rect">
            <a:avLst/>
          </a:prstGeom>
          <a:noFill/>
        </p:spPr>
        <p:txBody>
          <a:bodyPr wrap="square" rtlCol="0">
            <a:spAutoFit/>
          </a:bodyPr>
          <a:lstStyle/>
          <a:p>
            <a:r>
              <a:rPr lang="en-US">
                <a:solidFill>
                  <a:srgbClr val="00B0F0"/>
                </a:solidFill>
                <a:latin typeface="Bebas Neue Pro" panose="020B0506020202050201" pitchFamily="34" charset="0"/>
              </a:rPr>
              <a:t>Folder </a:t>
            </a:r>
            <a:r>
              <a:rPr lang="en-US" b="1">
                <a:solidFill>
                  <a:srgbClr val="00B0F0"/>
                </a:solidFill>
                <a:latin typeface="Bebas Neue Pro" panose="020B0506020202050201" pitchFamily="34" charset="0"/>
              </a:rPr>
              <a:t>src/lsddevgame/main/</a:t>
            </a:r>
          </a:p>
        </p:txBody>
      </p:sp>
      <p:sp>
        <p:nvSpPr>
          <p:cNvPr id="33" name="TextBox 32">
            <a:extLst>
              <a:ext uri="{FF2B5EF4-FFF2-40B4-BE49-F238E27FC236}">
                <a16:creationId xmlns:a16="http://schemas.microsoft.com/office/drawing/2014/main" id="{A6F4302D-B5B1-C587-BEA1-A714DC5976E9}"/>
              </a:ext>
            </a:extLst>
          </p:cNvPr>
          <p:cNvSpPr txBox="1"/>
          <p:nvPr/>
        </p:nvSpPr>
        <p:spPr>
          <a:xfrm>
            <a:off x="3135211" y="3323493"/>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mechanics</a:t>
            </a:r>
          </a:p>
        </p:txBody>
      </p:sp>
      <p:sp>
        <p:nvSpPr>
          <p:cNvPr id="34" name="TextBox 33">
            <a:extLst>
              <a:ext uri="{FF2B5EF4-FFF2-40B4-BE49-F238E27FC236}">
                <a16:creationId xmlns:a16="http://schemas.microsoft.com/office/drawing/2014/main" id="{4901F730-BCE7-AA36-07E9-210477573D32}"/>
              </a:ext>
            </a:extLst>
          </p:cNvPr>
          <p:cNvSpPr txBox="1"/>
          <p:nvPr/>
        </p:nvSpPr>
        <p:spPr>
          <a:xfrm>
            <a:off x="3306661" y="3585847"/>
            <a:ext cx="1391728" cy="600164"/>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Inventory</a:t>
            </a:r>
          </a:p>
          <a:p>
            <a:r>
              <a:rPr lang="en-US" sz="1100">
                <a:solidFill>
                  <a:schemeClr val="bg1"/>
                </a:solidFill>
                <a:latin typeface="r0c0i Linotte" pitchFamily="2" charset="0"/>
              </a:rPr>
              <a:t>Class </a:t>
            </a:r>
            <a:r>
              <a:rPr lang="en-US" sz="1100" b="1">
                <a:solidFill>
                  <a:schemeClr val="bg1"/>
                </a:solidFill>
                <a:latin typeface="r0c0i Linotte" pitchFamily="2" charset="0"/>
              </a:rPr>
              <a:t>Dialogue</a:t>
            </a:r>
          </a:p>
          <a:p>
            <a:r>
              <a:rPr lang="en-US" sz="1100">
                <a:solidFill>
                  <a:schemeClr val="bg1"/>
                </a:solidFill>
                <a:latin typeface="r0c0i Linotte" pitchFamily="2" charset="0"/>
              </a:rPr>
              <a:t>Class </a:t>
            </a:r>
            <a:r>
              <a:rPr lang="en-US" sz="1100" b="1">
                <a:solidFill>
                  <a:schemeClr val="bg1"/>
                </a:solidFill>
                <a:latin typeface="r0c0i Linotte" pitchFamily="2" charset="0"/>
              </a:rPr>
              <a:t>RollbackZone</a:t>
            </a:r>
            <a:endParaRPr lang="en-US" sz="1100">
              <a:solidFill>
                <a:schemeClr val="bg1"/>
              </a:solidFill>
              <a:latin typeface="r0c0i Linotte" pitchFamily="2" charset="0"/>
            </a:endParaRPr>
          </a:p>
        </p:txBody>
      </p:sp>
      <p:sp>
        <p:nvSpPr>
          <p:cNvPr id="35" name="TextBox 34">
            <a:extLst>
              <a:ext uri="{FF2B5EF4-FFF2-40B4-BE49-F238E27FC236}">
                <a16:creationId xmlns:a16="http://schemas.microsoft.com/office/drawing/2014/main" id="{BF30B90D-DE0A-58A9-0516-B337F1F2ECDF}"/>
              </a:ext>
            </a:extLst>
          </p:cNvPr>
          <p:cNvSpPr txBox="1"/>
          <p:nvPr/>
        </p:nvSpPr>
        <p:spPr>
          <a:xfrm>
            <a:off x="2915344" y="133421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objects</a:t>
            </a:r>
          </a:p>
        </p:txBody>
      </p:sp>
      <p:sp>
        <p:nvSpPr>
          <p:cNvPr id="37" name="TextBox 36">
            <a:extLst>
              <a:ext uri="{FF2B5EF4-FFF2-40B4-BE49-F238E27FC236}">
                <a16:creationId xmlns:a16="http://schemas.microsoft.com/office/drawing/2014/main" id="{8851C782-172E-066F-0AD6-980633CCAF19}"/>
              </a:ext>
            </a:extLst>
          </p:cNvPr>
          <p:cNvSpPr txBox="1"/>
          <p:nvPr/>
        </p:nvSpPr>
        <p:spPr>
          <a:xfrm>
            <a:off x="3143430" y="245528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blocks</a:t>
            </a:r>
          </a:p>
        </p:txBody>
      </p:sp>
      <p:sp>
        <p:nvSpPr>
          <p:cNvPr id="38" name="TextBox 37">
            <a:extLst>
              <a:ext uri="{FF2B5EF4-FFF2-40B4-BE49-F238E27FC236}">
                <a16:creationId xmlns:a16="http://schemas.microsoft.com/office/drawing/2014/main" id="{42400724-050D-59DA-5E65-C6B5875E2315}"/>
              </a:ext>
            </a:extLst>
          </p:cNvPr>
          <p:cNvSpPr txBox="1"/>
          <p:nvPr/>
        </p:nvSpPr>
        <p:spPr>
          <a:xfrm>
            <a:off x="3316083" y="2701124"/>
            <a:ext cx="878767" cy="261610"/>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Block</a:t>
            </a:r>
            <a:endParaRPr lang="en-US" sz="1100">
              <a:solidFill>
                <a:schemeClr val="bg1"/>
              </a:solidFill>
              <a:latin typeface="r0c0i Linotte" pitchFamily="2" charset="0"/>
            </a:endParaRPr>
          </a:p>
        </p:txBody>
      </p:sp>
      <p:sp>
        <p:nvSpPr>
          <p:cNvPr id="39" name="TextBox 38">
            <a:extLst>
              <a:ext uri="{FF2B5EF4-FFF2-40B4-BE49-F238E27FC236}">
                <a16:creationId xmlns:a16="http://schemas.microsoft.com/office/drawing/2014/main" id="{4D9A568F-AF75-6AAB-2DC7-60C8AB3BA4FA}"/>
              </a:ext>
            </a:extLst>
          </p:cNvPr>
          <p:cNvSpPr txBox="1"/>
          <p:nvPr/>
        </p:nvSpPr>
        <p:spPr>
          <a:xfrm>
            <a:off x="3143430" y="2885713"/>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items</a:t>
            </a:r>
          </a:p>
        </p:txBody>
      </p:sp>
      <p:sp>
        <p:nvSpPr>
          <p:cNvPr id="40" name="TextBox 39">
            <a:extLst>
              <a:ext uri="{FF2B5EF4-FFF2-40B4-BE49-F238E27FC236}">
                <a16:creationId xmlns:a16="http://schemas.microsoft.com/office/drawing/2014/main" id="{A83C7444-7B5E-5034-45D7-51D9F14A1B59}"/>
              </a:ext>
            </a:extLst>
          </p:cNvPr>
          <p:cNvSpPr txBox="1"/>
          <p:nvPr/>
        </p:nvSpPr>
        <p:spPr>
          <a:xfrm>
            <a:off x="3316083" y="3116663"/>
            <a:ext cx="829073" cy="261610"/>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Item</a:t>
            </a:r>
            <a:endParaRPr lang="en-US" sz="1100">
              <a:solidFill>
                <a:schemeClr val="bg1"/>
              </a:solidFill>
              <a:latin typeface="r0c0i Linotte" pitchFamily="2" charset="0"/>
            </a:endParaRPr>
          </a:p>
        </p:txBody>
      </p:sp>
      <p:sp>
        <p:nvSpPr>
          <p:cNvPr id="41" name="TextBox 40">
            <a:extLst>
              <a:ext uri="{FF2B5EF4-FFF2-40B4-BE49-F238E27FC236}">
                <a16:creationId xmlns:a16="http://schemas.microsoft.com/office/drawing/2014/main" id="{4921C0B7-361B-AE39-B93D-950C9E856EB4}"/>
              </a:ext>
            </a:extLst>
          </p:cNvPr>
          <p:cNvSpPr txBox="1"/>
          <p:nvPr/>
        </p:nvSpPr>
        <p:spPr>
          <a:xfrm>
            <a:off x="3143430" y="1563560"/>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entities</a:t>
            </a:r>
          </a:p>
        </p:txBody>
      </p:sp>
      <p:sp>
        <p:nvSpPr>
          <p:cNvPr id="42" name="TextBox 41">
            <a:extLst>
              <a:ext uri="{FF2B5EF4-FFF2-40B4-BE49-F238E27FC236}">
                <a16:creationId xmlns:a16="http://schemas.microsoft.com/office/drawing/2014/main" id="{AEAE035A-4006-1226-E5FA-8FFA10FAB065}"/>
              </a:ext>
            </a:extLst>
          </p:cNvPr>
          <p:cNvSpPr txBox="1"/>
          <p:nvPr/>
        </p:nvSpPr>
        <p:spPr>
          <a:xfrm>
            <a:off x="3316083" y="1794360"/>
            <a:ext cx="2180405" cy="769441"/>
          </a:xfrm>
          <a:prstGeom prst="rect">
            <a:avLst/>
          </a:prstGeom>
          <a:noFill/>
        </p:spPr>
        <p:txBody>
          <a:bodyPr wrap="none" rtlCol="0">
            <a:spAutoFit/>
          </a:bodyPr>
          <a:lstStyle/>
          <a:p>
            <a:r>
              <a:rPr lang="en-US" sz="1100">
                <a:solidFill>
                  <a:schemeClr val="bg1"/>
                </a:solidFill>
                <a:latin typeface="r0c0i Linotte" pitchFamily="2" charset="0"/>
              </a:rPr>
              <a:t>Abstract class </a:t>
            </a:r>
            <a:r>
              <a:rPr lang="en-US" sz="1100" b="1">
                <a:solidFill>
                  <a:schemeClr val="bg1"/>
                </a:solidFill>
                <a:latin typeface="r0c0i Linotte" pitchFamily="2" charset="0"/>
              </a:rPr>
              <a:t>Entity</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Player </a:t>
            </a:r>
            <a:r>
              <a:rPr lang="en-US" sz="1100">
                <a:solidFill>
                  <a:schemeClr val="bg1"/>
                </a:solidFill>
                <a:latin typeface="r0c0i Linotte" pitchFamily="2" charset="0"/>
              </a:rPr>
              <a:t>extends </a:t>
            </a:r>
            <a:r>
              <a:rPr lang="en-US" sz="1100" b="1">
                <a:solidFill>
                  <a:schemeClr val="bg1"/>
                </a:solidFill>
                <a:latin typeface="r0c0i Linotte" pitchFamily="2" charset="0"/>
              </a:rPr>
              <a:t>Entity</a:t>
            </a:r>
          </a:p>
          <a:p>
            <a:r>
              <a:rPr lang="en-US" sz="1100">
                <a:solidFill>
                  <a:schemeClr val="bg1"/>
                </a:solidFill>
                <a:latin typeface="r0c0i Linotte" pitchFamily="2" charset="0"/>
              </a:rPr>
              <a:t>Class </a:t>
            </a:r>
            <a:r>
              <a:rPr lang="en-US" sz="1100" b="1">
                <a:solidFill>
                  <a:schemeClr val="bg1"/>
                </a:solidFill>
                <a:latin typeface="r0c0i Linotte" pitchFamily="2" charset="0"/>
              </a:rPr>
              <a:t>BlockEntity </a:t>
            </a:r>
            <a:r>
              <a:rPr lang="en-US" sz="1100">
                <a:solidFill>
                  <a:schemeClr val="bg1"/>
                </a:solidFill>
                <a:latin typeface="r0c0i Linotte" pitchFamily="2" charset="0"/>
              </a:rPr>
              <a:t>extends </a:t>
            </a:r>
            <a:r>
              <a:rPr lang="en-US" sz="1100" b="1">
                <a:solidFill>
                  <a:schemeClr val="bg1"/>
                </a:solidFill>
                <a:latin typeface="r0c0i Linotte" pitchFamily="2" charset="0"/>
              </a:rPr>
              <a:t>Entity</a:t>
            </a:r>
          </a:p>
          <a:p>
            <a:r>
              <a:rPr lang="en-US" sz="1100">
                <a:solidFill>
                  <a:schemeClr val="bg1"/>
                </a:solidFill>
                <a:latin typeface="r0c0i Linotte" pitchFamily="2" charset="0"/>
              </a:rPr>
              <a:t>Class </a:t>
            </a:r>
            <a:r>
              <a:rPr lang="en-US" sz="1100" b="1">
                <a:solidFill>
                  <a:schemeClr val="bg1"/>
                </a:solidFill>
                <a:latin typeface="r0c0i Linotte" pitchFamily="2" charset="0"/>
              </a:rPr>
              <a:t>ItemEntity </a:t>
            </a:r>
            <a:r>
              <a:rPr lang="en-US" sz="1100">
                <a:solidFill>
                  <a:schemeClr val="bg1"/>
                </a:solidFill>
                <a:latin typeface="r0c0i Linotte" pitchFamily="2" charset="0"/>
              </a:rPr>
              <a:t>extends </a:t>
            </a:r>
            <a:r>
              <a:rPr lang="en-US" sz="1100" b="1">
                <a:solidFill>
                  <a:schemeClr val="bg1"/>
                </a:solidFill>
                <a:latin typeface="r0c0i Linotte" pitchFamily="2" charset="0"/>
              </a:rPr>
              <a:t>Entity</a:t>
            </a:r>
            <a:endParaRPr lang="en-US" sz="1100">
              <a:solidFill>
                <a:schemeClr val="bg1"/>
              </a:solidFill>
              <a:latin typeface="r0c0i Linotte" pitchFamily="2" charset="0"/>
            </a:endParaRPr>
          </a:p>
        </p:txBody>
      </p:sp>
      <p:sp>
        <p:nvSpPr>
          <p:cNvPr id="43" name="TextBox 42">
            <a:extLst>
              <a:ext uri="{FF2B5EF4-FFF2-40B4-BE49-F238E27FC236}">
                <a16:creationId xmlns:a16="http://schemas.microsoft.com/office/drawing/2014/main" id="{9D02DCEC-307E-7660-EDE5-2837CA2091DF}"/>
              </a:ext>
            </a:extLst>
          </p:cNvPr>
          <p:cNvSpPr txBox="1"/>
          <p:nvPr/>
        </p:nvSpPr>
        <p:spPr>
          <a:xfrm>
            <a:off x="5542075" y="133421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ui</a:t>
            </a:r>
          </a:p>
        </p:txBody>
      </p:sp>
      <p:sp>
        <p:nvSpPr>
          <p:cNvPr id="44" name="TextBox 43">
            <a:extLst>
              <a:ext uri="{FF2B5EF4-FFF2-40B4-BE49-F238E27FC236}">
                <a16:creationId xmlns:a16="http://schemas.microsoft.com/office/drawing/2014/main" id="{BB7A604C-4FCA-3127-BDFA-93697C542A27}"/>
              </a:ext>
            </a:extLst>
          </p:cNvPr>
          <p:cNvSpPr txBox="1"/>
          <p:nvPr/>
        </p:nvSpPr>
        <p:spPr>
          <a:xfrm>
            <a:off x="5757496" y="301571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volume</a:t>
            </a:r>
          </a:p>
        </p:txBody>
      </p:sp>
      <p:sp>
        <p:nvSpPr>
          <p:cNvPr id="45" name="TextBox 44">
            <a:extLst>
              <a:ext uri="{FF2B5EF4-FFF2-40B4-BE49-F238E27FC236}">
                <a16:creationId xmlns:a16="http://schemas.microsoft.com/office/drawing/2014/main" id="{AFB23848-5058-B324-EB97-67584A1FDCE6}"/>
              </a:ext>
            </a:extLst>
          </p:cNvPr>
          <p:cNvSpPr txBox="1"/>
          <p:nvPr/>
        </p:nvSpPr>
        <p:spPr>
          <a:xfrm>
            <a:off x="5928946" y="3278070"/>
            <a:ext cx="2587568" cy="600164"/>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FiveStageButton </a:t>
            </a:r>
            <a:r>
              <a:rPr lang="en-US" sz="1100">
                <a:solidFill>
                  <a:schemeClr val="bg1"/>
                </a:solidFill>
                <a:latin typeface="r0c0i Linotte" pitchFamily="2" charset="0"/>
              </a:rPr>
              <a:t>extends </a:t>
            </a:r>
            <a:r>
              <a:rPr lang="en-US" sz="1100" b="1">
                <a:solidFill>
                  <a:schemeClr val="bg1"/>
                </a:solidFill>
                <a:latin typeface="r0c0i Linotte" pitchFamily="2" charset="0"/>
              </a:rPr>
              <a:t>Button</a:t>
            </a:r>
          </a:p>
          <a:p>
            <a:r>
              <a:rPr lang="en-US" sz="1100">
                <a:solidFill>
                  <a:schemeClr val="bg1"/>
                </a:solidFill>
                <a:latin typeface="r0c0i Linotte" pitchFamily="2" charset="0"/>
              </a:rPr>
              <a:t>Class </a:t>
            </a:r>
            <a:r>
              <a:rPr lang="en-US" sz="1100" b="1">
                <a:solidFill>
                  <a:schemeClr val="bg1"/>
                </a:solidFill>
                <a:latin typeface="r0c0i Linotte" pitchFamily="2" charset="0"/>
              </a:rPr>
              <a:t>IncDecButton </a:t>
            </a:r>
            <a:r>
              <a:rPr lang="en-US" sz="1100">
                <a:solidFill>
                  <a:schemeClr val="bg1"/>
                </a:solidFill>
                <a:latin typeface="r0c0i Linotte" pitchFamily="2" charset="0"/>
              </a:rPr>
              <a:t>extends </a:t>
            </a:r>
            <a:r>
              <a:rPr lang="en-US" sz="1100" b="1">
                <a:solidFill>
                  <a:schemeClr val="bg1"/>
                </a:solidFill>
                <a:latin typeface="r0c0i Linotte" pitchFamily="2" charset="0"/>
              </a:rPr>
              <a:t>Button</a:t>
            </a:r>
          </a:p>
          <a:p>
            <a:r>
              <a:rPr lang="en-US" sz="1100">
                <a:solidFill>
                  <a:schemeClr val="bg1"/>
                </a:solidFill>
                <a:latin typeface="r0c0i Linotte" pitchFamily="2" charset="0"/>
              </a:rPr>
              <a:t>Class </a:t>
            </a:r>
            <a:r>
              <a:rPr lang="en-US" sz="1100" b="1">
                <a:solidFill>
                  <a:schemeClr val="bg1"/>
                </a:solidFill>
                <a:latin typeface="r0c0i Linotte" pitchFamily="2" charset="0"/>
              </a:rPr>
              <a:t>VolumeMaster</a:t>
            </a:r>
            <a:endParaRPr lang="en-US" sz="1100">
              <a:solidFill>
                <a:schemeClr val="bg1"/>
              </a:solidFill>
              <a:latin typeface="r0c0i Linotte" pitchFamily="2" charset="0"/>
            </a:endParaRPr>
          </a:p>
        </p:txBody>
      </p:sp>
      <p:sp>
        <p:nvSpPr>
          <p:cNvPr id="47" name="TextBox 46">
            <a:extLst>
              <a:ext uri="{FF2B5EF4-FFF2-40B4-BE49-F238E27FC236}">
                <a16:creationId xmlns:a16="http://schemas.microsoft.com/office/drawing/2014/main" id="{03CA75CE-97FD-0294-94DE-22B47D7BBB0C}"/>
              </a:ext>
            </a:extLst>
          </p:cNvPr>
          <p:cNvSpPr txBox="1"/>
          <p:nvPr/>
        </p:nvSpPr>
        <p:spPr>
          <a:xfrm>
            <a:off x="5747767" y="1557583"/>
            <a:ext cx="2911374" cy="430887"/>
          </a:xfrm>
          <a:prstGeom prst="rect">
            <a:avLst/>
          </a:prstGeom>
          <a:noFill/>
        </p:spPr>
        <p:txBody>
          <a:bodyPr wrap="none" rtlCol="0">
            <a:spAutoFit/>
          </a:bodyPr>
          <a:lstStyle/>
          <a:p>
            <a:r>
              <a:rPr lang="en-US" sz="1100">
                <a:solidFill>
                  <a:schemeClr val="bg1"/>
                </a:solidFill>
                <a:latin typeface="r0c0i Linotte" pitchFamily="2" charset="0"/>
              </a:rPr>
              <a:t>Abstract class </a:t>
            </a:r>
            <a:r>
              <a:rPr lang="en-US" sz="1100" b="1">
                <a:solidFill>
                  <a:schemeClr val="bg1"/>
                </a:solidFill>
                <a:latin typeface="r0c0i Linotte" pitchFamily="2" charset="0"/>
              </a:rPr>
              <a:t>Button</a:t>
            </a:r>
          </a:p>
          <a:p>
            <a:r>
              <a:rPr lang="en-US" sz="1100">
                <a:solidFill>
                  <a:schemeClr val="bg1"/>
                </a:solidFill>
                <a:latin typeface="r0c0i Linotte" pitchFamily="2" charset="0"/>
              </a:rPr>
              <a:t>Class </a:t>
            </a:r>
            <a:r>
              <a:rPr lang="en-US" sz="1100" b="1">
                <a:solidFill>
                  <a:schemeClr val="bg1"/>
                </a:solidFill>
                <a:latin typeface="r0c0i Linotte" pitchFamily="2" charset="0"/>
              </a:rPr>
              <a:t>StateChangingButton </a:t>
            </a:r>
            <a:r>
              <a:rPr lang="en-US" sz="1100">
                <a:solidFill>
                  <a:schemeClr val="bg1"/>
                </a:solidFill>
                <a:latin typeface="r0c0i Linotte" pitchFamily="2" charset="0"/>
              </a:rPr>
              <a:t>extends </a:t>
            </a:r>
            <a:r>
              <a:rPr lang="en-US" sz="1100" b="1">
                <a:solidFill>
                  <a:schemeClr val="bg1"/>
                </a:solidFill>
                <a:latin typeface="r0c0i Linotte" pitchFamily="2" charset="0"/>
              </a:rPr>
              <a:t>Button</a:t>
            </a:r>
            <a:endParaRPr lang="en-US" sz="1100">
              <a:solidFill>
                <a:schemeClr val="bg1"/>
              </a:solidFill>
              <a:latin typeface="r0c0i Linotte" pitchFamily="2" charset="0"/>
            </a:endParaRPr>
          </a:p>
        </p:txBody>
      </p:sp>
      <p:sp>
        <p:nvSpPr>
          <p:cNvPr id="48" name="TextBox 47">
            <a:extLst>
              <a:ext uri="{FF2B5EF4-FFF2-40B4-BE49-F238E27FC236}">
                <a16:creationId xmlns:a16="http://schemas.microsoft.com/office/drawing/2014/main" id="{7DB6DFA6-E377-4CA4-A0AF-9CFD72AFB3E8}"/>
              </a:ext>
            </a:extLst>
          </p:cNvPr>
          <p:cNvSpPr txBox="1"/>
          <p:nvPr/>
        </p:nvSpPr>
        <p:spPr>
          <a:xfrm>
            <a:off x="5747767" y="1898040"/>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playingoverlay</a:t>
            </a:r>
          </a:p>
        </p:txBody>
      </p:sp>
      <p:sp>
        <p:nvSpPr>
          <p:cNvPr id="49" name="TextBox 48">
            <a:extLst>
              <a:ext uri="{FF2B5EF4-FFF2-40B4-BE49-F238E27FC236}">
                <a16:creationId xmlns:a16="http://schemas.microsoft.com/office/drawing/2014/main" id="{BD0FCF7B-2D41-9763-8FD9-3F7060982A3D}"/>
              </a:ext>
            </a:extLst>
          </p:cNvPr>
          <p:cNvSpPr txBox="1"/>
          <p:nvPr/>
        </p:nvSpPr>
        <p:spPr>
          <a:xfrm>
            <a:off x="5919217" y="2160394"/>
            <a:ext cx="1601721" cy="938719"/>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DeathOverlay</a:t>
            </a:r>
          </a:p>
          <a:p>
            <a:r>
              <a:rPr lang="en-US" sz="1100">
                <a:solidFill>
                  <a:schemeClr val="bg1"/>
                </a:solidFill>
                <a:latin typeface="r0c0i Linotte" pitchFamily="2" charset="0"/>
              </a:rPr>
              <a:t>Class </a:t>
            </a:r>
            <a:r>
              <a:rPr lang="en-US" sz="1100" b="1">
                <a:solidFill>
                  <a:schemeClr val="bg1"/>
                </a:solidFill>
                <a:latin typeface="r0c0i Linotte" pitchFamily="2" charset="0"/>
              </a:rPr>
              <a:t>FinishOverlay</a:t>
            </a:r>
          </a:p>
          <a:p>
            <a:r>
              <a:rPr lang="en-US" sz="1100">
                <a:solidFill>
                  <a:schemeClr val="bg1"/>
                </a:solidFill>
                <a:latin typeface="r0c0i Linotte" pitchFamily="2" charset="0"/>
              </a:rPr>
              <a:t>Class </a:t>
            </a:r>
            <a:r>
              <a:rPr lang="en-US" sz="1100" b="1">
                <a:solidFill>
                  <a:schemeClr val="bg1"/>
                </a:solidFill>
                <a:latin typeface="r0c0i Linotte" pitchFamily="2" charset="0"/>
              </a:rPr>
              <a:t>HUDOverlay</a:t>
            </a:r>
          </a:p>
          <a:p>
            <a:r>
              <a:rPr lang="en-US" sz="1100">
                <a:solidFill>
                  <a:schemeClr val="bg1"/>
                </a:solidFill>
                <a:latin typeface="r0c0i Linotte" pitchFamily="2" charset="0"/>
              </a:rPr>
              <a:t>Class </a:t>
            </a:r>
            <a:r>
              <a:rPr lang="en-US" sz="1100" b="1">
                <a:solidFill>
                  <a:schemeClr val="bg1"/>
                </a:solidFill>
                <a:latin typeface="r0c0i Linotte" pitchFamily="2" charset="0"/>
              </a:rPr>
              <a:t>PauseOverlay</a:t>
            </a:r>
          </a:p>
          <a:p>
            <a:r>
              <a:rPr lang="en-US" sz="1100">
                <a:solidFill>
                  <a:schemeClr val="bg1"/>
                </a:solidFill>
                <a:latin typeface="r0c0i Linotte" pitchFamily="2" charset="0"/>
              </a:rPr>
              <a:t>Class </a:t>
            </a:r>
            <a:r>
              <a:rPr lang="en-US" sz="1100" b="1">
                <a:solidFill>
                  <a:schemeClr val="bg1"/>
                </a:solidFill>
                <a:latin typeface="r0c0i Linotte" pitchFamily="2" charset="0"/>
              </a:rPr>
              <a:t>DialogueOverlay</a:t>
            </a:r>
            <a:endParaRPr lang="en-US" sz="1100">
              <a:solidFill>
                <a:schemeClr val="bg1"/>
              </a:solidFill>
              <a:latin typeface="r0c0i Linotte" pitchFamily="2" charset="0"/>
            </a:endParaRPr>
          </a:p>
        </p:txBody>
      </p:sp>
      <p:sp>
        <p:nvSpPr>
          <p:cNvPr id="57" name="TextBox 56">
            <a:extLst>
              <a:ext uri="{FF2B5EF4-FFF2-40B4-BE49-F238E27FC236}">
                <a16:creationId xmlns:a16="http://schemas.microsoft.com/office/drawing/2014/main" id="{BCD7AFC2-9C36-1D6B-B6A1-B8DF709E5B58}"/>
              </a:ext>
            </a:extLst>
          </p:cNvPr>
          <p:cNvSpPr txBox="1"/>
          <p:nvPr/>
        </p:nvSpPr>
        <p:spPr>
          <a:xfrm>
            <a:off x="3135211" y="4101897"/>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utils</a:t>
            </a:r>
          </a:p>
        </p:txBody>
      </p:sp>
      <p:sp>
        <p:nvSpPr>
          <p:cNvPr id="58" name="TextBox 57">
            <a:extLst>
              <a:ext uri="{FF2B5EF4-FFF2-40B4-BE49-F238E27FC236}">
                <a16:creationId xmlns:a16="http://schemas.microsoft.com/office/drawing/2014/main" id="{D7824681-8F00-024A-E35B-085357FF49EF}"/>
              </a:ext>
            </a:extLst>
          </p:cNvPr>
          <p:cNvSpPr txBox="1"/>
          <p:nvPr/>
        </p:nvSpPr>
        <p:spPr>
          <a:xfrm>
            <a:off x="3306661" y="4364251"/>
            <a:ext cx="1552028" cy="600164"/>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ConstantValues</a:t>
            </a:r>
          </a:p>
          <a:p>
            <a:r>
              <a:rPr lang="en-US" sz="1100">
                <a:solidFill>
                  <a:schemeClr val="bg1"/>
                </a:solidFill>
                <a:latin typeface="r0c0i Linotte" pitchFamily="2" charset="0"/>
              </a:rPr>
              <a:t>Class </a:t>
            </a:r>
            <a:r>
              <a:rPr lang="en-US" sz="1100" b="1">
                <a:solidFill>
                  <a:schemeClr val="bg1"/>
                </a:solidFill>
                <a:latin typeface="r0c0i Linotte" pitchFamily="2" charset="0"/>
              </a:rPr>
              <a:t>HelperPack</a:t>
            </a:r>
          </a:p>
          <a:p>
            <a:r>
              <a:rPr lang="en-US" sz="1100">
                <a:solidFill>
                  <a:schemeClr val="bg1"/>
                </a:solidFill>
                <a:latin typeface="r0c0i Linotte" pitchFamily="2" charset="0"/>
              </a:rPr>
              <a:t>Class </a:t>
            </a:r>
            <a:r>
              <a:rPr lang="en-US" sz="1100" b="1">
                <a:solidFill>
                  <a:schemeClr val="bg1"/>
                </a:solidFill>
                <a:latin typeface="r0c0i Linotte" pitchFamily="2" charset="0"/>
              </a:rPr>
              <a:t>LoadData</a:t>
            </a:r>
            <a:endParaRPr lang="en-US" sz="1100">
              <a:solidFill>
                <a:schemeClr val="bg1"/>
              </a:solidFill>
              <a:latin typeface="r0c0i Linotte" pitchFamily="2" charset="0"/>
            </a:endParaRPr>
          </a:p>
        </p:txBody>
      </p:sp>
      <p:sp>
        <p:nvSpPr>
          <p:cNvPr id="59" name="TextBox 58">
            <a:extLst>
              <a:ext uri="{FF2B5EF4-FFF2-40B4-BE49-F238E27FC236}">
                <a16:creationId xmlns:a16="http://schemas.microsoft.com/office/drawing/2014/main" id="{DD31BDE1-2777-7A88-8346-04B8DD5895F0}"/>
              </a:ext>
            </a:extLst>
          </p:cNvPr>
          <p:cNvSpPr txBox="1"/>
          <p:nvPr/>
        </p:nvSpPr>
        <p:spPr>
          <a:xfrm>
            <a:off x="5551804" y="3828706"/>
            <a:ext cx="1423788" cy="769441"/>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Game</a:t>
            </a:r>
          </a:p>
          <a:p>
            <a:r>
              <a:rPr lang="en-US" sz="1100">
                <a:solidFill>
                  <a:schemeClr val="bg1"/>
                </a:solidFill>
                <a:latin typeface="r0c0i Linotte" pitchFamily="2" charset="0"/>
              </a:rPr>
              <a:t>Class </a:t>
            </a:r>
            <a:r>
              <a:rPr lang="en-US" sz="1100" b="1">
                <a:solidFill>
                  <a:schemeClr val="bg1"/>
                </a:solidFill>
                <a:latin typeface="r0c0i Linotte" pitchFamily="2" charset="0"/>
              </a:rPr>
              <a:t>GamePanel</a:t>
            </a:r>
          </a:p>
          <a:p>
            <a:r>
              <a:rPr lang="en-US" sz="1100">
                <a:solidFill>
                  <a:schemeClr val="bg1"/>
                </a:solidFill>
                <a:latin typeface="r0c0i Linotte" pitchFamily="2" charset="0"/>
              </a:rPr>
              <a:t>Class </a:t>
            </a:r>
            <a:r>
              <a:rPr lang="en-US" sz="1100" b="1">
                <a:solidFill>
                  <a:schemeClr val="bg1"/>
                </a:solidFill>
                <a:latin typeface="r0c0i Linotte" pitchFamily="2" charset="0"/>
              </a:rPr>
              <a:t>GameWindow</a:t>
            </a:r>
          </a:p>
          <a:p>
            <a:r>
              <a:rPr lang="en-US" sz="1100">
                <a:solidFill>
                  <a:schemeClr val="bg1"/>
                </a:solidFill>
                <a:latin typeface="r0c0i Linotte" pitchFamily="2" charset="0"/>
              </a:rPr>
              <a:t>Class </a:t>
            </a:r>
            <a:r>
              <a:rPr lang="en-US" sz="1100" b="1">
                <a:solidFill>
                  <a:schemeClr val="bg1"/>
                </a:solidFill>
                <a:latin typeface="r0c0i Linotte" pitchFamily="2" charset="0"/>
              </a:rPr>
              <a:t>LCGTKP</a:t>
            </a:r>
            <a:endParaRPr lang="en-US" sz="1100">
              <a:solidFill>
                <a:schemeClr val="bg1"/>
              </a:solidFill>
              <a:latin typeface="r0c0i Linotte" pitchFamily="2" charset="0"/>
            </a:endParaRPr>
          </a:p>
        </p:txBody>
      </p:sp>
      <p:sp>
        <p:nvSpPr>
          <p:cNvPr id="6097" name="TextBox 6096">
            <a:extLst>
              <a:ext uri="{FF2B5EF4-FFF2-40B4-BE49-F238E27FC236}">
                <a16:creationId xmlns:a16="http://schemas.microsoft.com/office/drawing/2014/main" id="{A91CA9A3-794B-A7BD-6629-7FCD214B037A}"/>
              </a:ext>
            </a:extLst>
          </p:cNvPr>
          <p:cNvSpPr txBox="1"/>
          <p:nvPr/>
        </p:nvSpPr>
        <p:spPr>
          <a:xfrm>
            <a:off x="449818" y="786082"/>
            <a:ext cx="2285036" cy="307777"/>
          </a:xfrm>
          <a:prstGeom prst="rect">
            <a:avLst/>
          </a:prstGeom>
          <a:noFill/>
        </p:spPr>
        <p:txBody>
          <a:bodyPr wrap="square" rtlCol="0">
            <a:spAutoFit/>
          </a:bodyPr>
          <a:lstStyle/>
          <a:p>
            <a:r>
              <a:rPr lang="en-US">
                <a:solidFill>
                  <a:srgbClr val="00B0F0"/>
                </a:solidFill>
                <a:latin typeface="Bebas Neue Pro" panose="020B0506020202050201" pitchFamily="34" charset="0"/>
              </a:rPr>
              <a:t>Folder </a:t>
            </a:r>
            <a:r>
              <a:rPr lang="en-US" b="1">
                <a:solidFill>
                  <a:srgbClr val="00B0F0"/>
                </a:solidFill>
                <a:latin typeface="Bebas Neue Pro" panose="020B0506020202050201" pitchFamily="34" charset="0"/>
              </a:rPr>
              <a:t>res/</a:t>
            </a:r>
          </a:p>
        </p:txBody>
      </p:sp>
      <p:sp>
        <p:nvSpPr>
          <p:cNvPr id="2" name="TextBox 1">
            <a:extLst>
              <a:ext uri="{FF2B5EF4-FFF2-40B4-BE49-F238E27FC236}">
                <a16:creationId xmlns:a16="http://schemas.microsoft.com/office/drawing/2014/main" id="{530A6719-5E62-0CA0-0813-42C8629D756D}"/>
              </a:ext>
            </a:extLst>
          </p:cNvPr>
          <p:cNvSpPr txBox="1"/>
          <p:nvPr/>
        </p:nvSpPr>
        <p:spPr>
          <a:xfrm>
            <a:off x="8602108" y="4696986"/>
            <a:ext cx="360997" cy="307777"/>
          </a:xfrm>
          <a:prstGeom prst="rect">
            <a:avLst/>
          </a:prstGeom>
          <a:noFill/>
        </p:spPr>
        <p:txBody>
          <a:bodyPr wrap="none" rtlCol="0">
            <a:spAutoFit/>
          </a:bodyPr>
          <a:lstStyle/>
          <a:p>
            <a:pPr algn="r"/>
            <a:r>
              <a:rPr lang="en-US" b="1">
                <a:solidFill>
                  <a:schemeClr val="bg1"/>
                </a:solidFill>
                <a:latin typeface="r0c0i Linotte" pitchFamily="2" charset="0"/>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88"/>
        <p:cNvGrpSpPr/>
        <p:nvPr/>
      </p:nvGrpSpPr>
      <p:grpSpPr>
        <a:xfrm>
          <a:off x="0" y="0"/>
          <a:ext cx="0" cy="0"/>
          <a:chOff x="0" y="0"/>
          <a:chExt cx="0" cy="0"/>
        </a:xfrm>
      </p:grpSpPr>
      <p:sp>
        <p:nvSpPr>
          <p:cNvPr id="6789" name="Google Shape;6789;p44"/>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6790" name="Google Shape;6790;p44"/>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Kết quả</a:t>
            </a:r>
            <a:endParaRPr sz="4000">
              <a:latin typeface="UTM Bebas" panose="02040603050506020204" pitchFamily="18" charset="0"/>
            </a:endParaRPr>
          </a:p>
        </p:txBody>
      </p:sp>
      <p:grpSp>
        <p:nvGrpSpPr>
          <p:cNvPr id="6792" name="Google Shape;6792;p44"/>
          <p:cNvGrpSpPr/>
          <p:nvPr/>
        </p:nvGrpSpPr>
        <p:grpSpPr>
          <a:xfrm>
            <a:off x="8051338" y="2622667"/>
            <a:ext cx="263998" cy="263956"/>
            <a:chOff x="1031000" y="3038742"/>
            <a:chExt cx="263998" cy="263956"/>
          </a:xfrm>
        </p:grpSpPr>
        <p:sp>
          <p:nvSpPr>
            <p:cNvPr id="6793" name="Google Shape;6793;p44"/>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44"/>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44"/>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44"/>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44"/>
          <p:cNvGrpSpPr/>
          <p:nvPr/>
        </p:nvGrpSpPr>
        <p:grpSpPr>
          <a:xfrm>
            <a:off x="8051338" y="2195842"/>
            <a:ext cx="263998" cy="263956"/>
            <a:chOff x="1031000" y="3038742"/>
            <a:chExt cx="263998" cy="263956"/>
          </a:xfrm>
        </p:grpSpPr>
        <p:sp>
          <p:nvSpPr>
            <p:cNvPr id="6798" name="Google Shape;6798;p44"/>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44"/>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44"/>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44"/>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44"/>
          <p:cNvGrpSpPr/>
          <p:nvPr/>
        </p:nvGrpSpPr>
        <p:grpSpPr>
          <a:xfrm>
            <a:off x="8051338" y="1769017"/>
            <a:ext cx="263998" cy="263956"/>
            <a:chOff x="1031000" y="3038742"/>
            <a:chExt cx="263998" cy="263956"/>
          </a:xfrm>
        </p:grpSpPr>
        <p:sp>
          <p:nvSpPr>
            <p:cNvPr id="6803" name="Google Shape;6803;p44"/>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4"/>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44"/>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44"/>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44"/>
          <p:cNvGrpSpPr/>
          <p:nvPr/>
        </p:nvGrpSpPr>
        <p:grpSpPr>
          <a:xfrm>
            <a:off x="8029241" y="154008"/>
            <a:ext cx="264001" cy="226285"/>
            <a:chOff x="753950" y="238125"/>
            <a:chExt cx="6111125" cy="5238075"/>
          </a:xfrm>
        </p:grpSpPr>
        <p:sp>
          <p:nvSpPr>
            <p:cNvPr id="6808" name="Google Shape;6808;p4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4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4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4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4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4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4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4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4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4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4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4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4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4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4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4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44"/>
          <p:cNvGrpSpPr/>
          <p:nvPr/>
        </p:nvGrpSpPr>
        <p:grpSpPr>
          <a:xfrm>
            <a:off x="8365321" y="154008"/>
            <a:ext cx="264001" cy="226285"/>
            <a:chOff x="753950" y="238125"/>
            <a:chExt cx="6111125" cy="5238075"/>
          </a:xfrm>
        </p:grpSpPr>
        <p:sp>
          <p:nvSpPr>
            <p:cNvPr id="6836" name="Google Shape;6836;p4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4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4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4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4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4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4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4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4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4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4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4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4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44"/>
          <p:cNvGrpSpPr/>
          <p:nvPr/>
        </p:nvGrpSpPr>
        <p:grpSpPr>
          <a:xfrm>
            <a:off x="8701401" y="154008"/>
            <a:ext cx="264001" cy="226285"/>
            <a:chOff x="753950" y="238125"/>
            <a:chExt cx="6111125" cy="5238075"/>
          </a:xfrm>
        </p:grpSpPr>
        <p:sp>
          <p:nvSpPr>
            <p:cNvPr id="6864" name="Google Shape;6864;p4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4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4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4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4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4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4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4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4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4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4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91" name="Google Shape;6891;p44">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892" name="Google Shape;6892;p44">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893" name="Google Shape;6893;p44">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
        <p:nvSpPr>
          <p:cNvPr id="2" name="TextBox 1">
            <a:extLst>
              <a:ext uri="{FF2B5EF4-FFF2-40B4-BE49-F238E27FC236}">
                <a16:creationId xmlns:a16="http://schemas.microsoft.com/office/drawing/2014/main" id="{70C63DDF-49FA-C1E5-93D2-E58BF1124F66}"/>
              </a:ext>
            </a:extLst>
          </p:cNvPr>
          <p:cNvSpPr txBox="1"/>
          <p:nvPr/>
        </p:nvSpPr>
        <p:spPr>
          <a:xfrm>
            <a:off x="8595696" y="4696986"/>
            <a:ext cx="367409" cy="307777"/>
          </a:xfrm>
          <a:prstGeom prst="rect">
            <a:avLst/>
          </a:prstGeom>
          <a:noFill/>
        </p:spPr>
        <p:txBody>
          <a:bodyPr wrap="none" rtlCol="0">
            <a:spAutoFit/>
          </a:bodyPr>
          <a:lstStyle/>
          <a:p>
            <a:pPr algn="r"/>
            <a:r>
              <a:rPr lang="en-US" b="1">
                <a:solidFill>
                  <a:schemeClr val="bg1"/>
                </a:solidFill>
                <a:latin typeface="r0c0i Linotte" pitchFamily="2" charset="0"/>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789"/>
                                        </p:tgtEl>
                                        <p:attrNameLst>
                                          <p:attrName>style.visibility</p:attrName>
                                        </p:attrNameLst>
                                      </p:cBhvr>
                                      <p:to>
                                        <p:strVal val="visible"/>
                                      </p:to>
                                    </p:set>
                                    <p:anim calcmode="lin" valueType="num">
                                      <p:cBhvr additive="base">
                                        <p:cTn id="7" dur="1000"/>
                                        <p:tgtEl>
                                          <p:spTgt spid="678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790"/>
                                        </p:tgtEl>
                                        <p:attrNameLst>
                                          <p:attrName>style.visibility</p:attrName>
                                        </p:attrNameLst>
                                      </p:cBhvr>
                                      <p:to>
                                        <p:strVal val="visible"/>
                                      </p:to>
                                    </p:set>
                                    <p:anim calcmode="lin" valueType="num">
                                      <p:cBhvr additive="base">
                                        <p:cTn id="10" dur="1000"/>
                                        <p:tgtEl>
                                          <p:spTgt spid="67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7B40AE1-58E8-79CC-F60E-868C6422D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9242" y="1331563"/>
            <a:ext cx="2538307" cy="1413491"/>
          </a:xfrm>
          <a:prstGeom prst="rect">
            <a:avLst/>
          </a:prstGeom>
        </p:spPr>
      </p:pic>
      <p:pic>
        <p:nvPicPr>
          <p:cNvPr id="3" name="Picture 2">
            <a:extLst>
              <a:ext uri="{FF2B5EF4-FFF2-40B4-BE49-F238E27FC236}">
                <a16:creationId xmlns:a16="http://schemas.microsoft.com/office/drawing/2014/main" id="{CDEF5B8D-2123-33D4-7E17-B931E40045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3461" y="1331563"/>
            <a:ext cx="2551113" cy="1420427"/>
          </a:xfrm>
          <a:prstGeom prst="rect">
            <a:avLst/>
          </a:prstGeom>
        </p:spPr>
      </p:pic>
      <p:sp>
        <p:nvSpPr>
          <p:cNvPr id="4" name="Text Box 1">
            <a:extLst>
              <a:ext uri="{FF2B5EF4-FFF2-40B4-BE49-F238E27FC236}">
                <a16:creationId xmlns:a16="http://schemas.microsoft.com/office/drawing/2014/main" id="{85D85E44-AE80-C3BE-FCFC-DB0E4D1C2494}"/>
              </a:ext>
            </a:extLst>
          </p:cNvPr>
          <p:cNvSpPr txBox="1"/>
          <p:nvPr/>
        </p:nvSpPr>
        <p:spPr>
          <a:xfrm>
            <a:off x="1799242" y="2855747"/>
            <a:ext cx="2538307"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chính</a:t>
            </a:r>
          </a:p>
        </p:txBody>
      </p:sp>
      <p:sp>
        <p:nvSpPr>
          <p:cNvPr id="5" name="Text Box 1">
            <a:extLst>
              <a:ext uri="{FF2B5EF4-FFF2-40B4-BE49-F238E27FC236}">
                <a16:creationId xmlns:a16="http://schemas.microsoft.com/office/drawing/2014/main" id="{09521E03-7C08-FE10-5635-782BD6699DA4}"/>
              </a:ext>
            </a:extLst>
          </p:cNvPr>
          <p:cNvSpPr txBox="1"/>
          <p:nvPr/>
        </p:nvSpPr>
        <p:spPr>
          <a:xfrm>
            <a:off x="4723461" y="2862684"/>
            <a:ext cx="2551113"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Menu cài đặt</a:t>
            </a:r>
          </a:p>
        </p:txBody>
      </p:sp>
      <p:pic>
        <p:nvPicPr>
          <p:cNvPr id="6" name="Picture 5">
            <a:extLst>
              <a:ext uri="{FF2B5EF4-FFF2-40B4-BE49-F238E27FC236}">
                <a16:creationId xmlns:a16="http://schemas.microsoft.com/office/drawing/2014/main" id="{0E7D15E8-8BE7-EB01-22A7-3A9240C15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716" y="3159596"/>
            <a:ext cx="2538840" cy="1413490"/>
          </a:xfrm>
          <a:prstGeom prst="rect">
            <a:avLst/>
          </a:prstGeom>
        </p:spPr>
      </p:pic>
      <p:sp>
        <p:nvSpPr>
          <p:cNvPr id="7" name="Text Box 1">
            <a:extLst>
              <a:ext uri="{FF2B5EF4-FFF2-40B4-BE49-F238E27FC236}">
                <a16:creationId xmlns:a16="http://schemas.microsoft.com/office/drawing/2014/main" id="{9F57B230-812A-A371-27DB-63662D83AC6A}"/>
              </a:ext>
            </a:extLst>
          </p:cNvPr>
          <p:cNvSpPr txBox="1"/>
          <p:nvPr/>
        </p:nvSpPr>
        <p:spPr>
          <a:xfrm>
            <a:off x="3163584" y="4699019"/>
            <a:ext cx="2928364"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chơi (Màn 1)</a:t>
            </a:r>
          </a:p>
        </p:txBody>
      </p:sp>
      <p:sp>
        <p:nvSpPr>
          <p:cNvPr id="14" name="TextBox 13">
            <a:extLst>
              <a:ext uri="{FF2B5EF4-FFF2-40B4-BE49-F238E27FC236}">
                <a16:creationId xmlns:a16="http://schemas.microsoft.com/office/drawing/2014/main" id="{C4492476-9972-0193-9D35-D9CF8AB4017E}"/>
              </a:ext>
            </a:extLst>
          </p:cNvPr>
          <p:cNvSpPr txBox="1"/>
          <p:nvPr/>
        </p:nvSpPr>
        <p:spPr>
          <a:xfrm>
            <a:off x="4048934" y="835704"/>
            <a:ext cx="952505" cy="307777"/>
          </a:xfrm>
          <a:prstGeom prst="rect">
            <a:avLst/>
          </a:prstGeom>
          <a:noFill/>
        </p:spPr>
        <p:txBody>
          <a:bodyPr wrap="none" rtlCol="0">
            <a:spAutoFit/>
          </a:bodyPr>
          <a:lstStyle/>
          <a:p>
            <a:pPr algn="ctr"/>
            <a:r>
              <a:rPr lang="en-US" b="1">
                <a:solidFill>
                  <a:schemeClr val="bg1"/>
                </a:solidFill>
                <a:latin typeface="r0c0i Linotte" pitchFamily="2" charset="0"/>
              </a:rPr>
              <a:t>Giao diện</a:t>
            </a:r>
          </a:p>
        </p:txBody>
      </p:sp>
      <p:sp>
        <p:nvSpPr>
          <p:cNvPr id="8" name="TextBox 7">
            <a:extLst>
              <a:ext uri="{FF2B5EF4-FFF2-40B4-BE49-F238E27FC236}">
                <a16:creationId xmlns:a16="http://schemas.microsoft.com/office/drawing/2014/main" id="{D7F64FC2-3667-2D92-F3F5-E6A6E76D61DB}"/>
              </a:ext>
            </a:extLst>
          </p:cNvPr>
          <p:cNvSpPr txBox="1"/>
          <p:nvPr/>
        </p:nvSpPr>
        <p:spPr>
          <a:xfrm>
            <a:off x="8606917" y="4696986"/>
            <a:ext cx="356188" cy="307777"/>
          </a:xfrm>
          <a:prstGeom prst="rect">
            <a:avLst/>
          </a:prstGeom>
          <a:noFill/>
        </p:spPr>
        <p:txBody>
          <a:bodyPr wrap="none" rtlCol="0">
            <a:spAutoFit/>
          </a:bodyPr>
          <a:lstStyle/>
          <a:p>
            <a:pPr algn="r"/>
            <a:r>
              <a:rPr lang="en-US" b="1">
                <a:solidFill>
                  <a:schemeClr val="bg1"/>
                </a:solidFill>
                <a:latin typeface="r0c0i Linotte" pitchFamily="2" charset="0"/>
              </a:rPr>
              <a:t>17</a:t>
            </a:r>
          </a:p>
        </p:txBody>
      </p:sp>
    </p:spTree>
    <p:extLst>
      <p:ext uri="{BB962C8B-B14F-4D97-AF65-F5344CB8AC3E}">
        <p14:creationId xmlns:p14="http://schemas.microsoft.com/office/powerpoint/2010/main" val="329437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E92917D4-1606-84B5-6559-098B1566C0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879" y="1328698"/>
            <a:ext cx="2524433" cy="1406020"/>
          </a:xfrm>
          <a:prstGeom prst="rect">
            <a:avLst/>
          </a:prstGeom>
        </p:spPr>
      </p:pic>
      <p:sp>
        <p:nvSpPr>
          <p:cNvPr id="9" name="Text Box 1">
            <a:extLst>
              <a:ext uri="{FF2B5EF4-FFF2-40B4-BE49-F238E27FC236}">
                <a16:creationId xmlns:a16="http://schemas.microsoft.com/office/drawing/2014/main" id="{377CEC08-4C3A-812C-33C3-12BC57162421}"/>
              </a:ext>
            </a:extLst>
          </p:cNvPr>
          <p:cNvSpPr txBox="1"/>
          <p:nvPr/>
        </p:nvSpPr>
        <p:spPr>
          <a:xfrm>
            <a:off x="4814440" y="2860651"/>
            <a:ext cx="2449730"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người chơi  "hết mạng"</a:t>
            </a:r>
          </a:p>
        </p:txBody>
      </p:sp>
      <p:pic>
        <p:nvPicPr>
          <p:cNvPr id="10" name="Picture 9">
            <a:extLst>
              <a:ext uri="{FF2B5EF4-FFF2-40B4-BE49-F238E27FC236}">
                <a16:creationId xmlns:a16="http://schemas.microsoft.com/office/drawing/2014/main" id="{C1EC38B3-05A2-ECA8-2D57-3F05BB7AED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4660" y="1325792"/>
            <a:ext cx="2537773" cy="1413490"/>
          </a:xfrm>
          <a:prstGeom prst="rect">
            <a:avLst/>
          </a:prstGeom>
        </p:spPr>
      </p:pic>
      <p:sp>
        <p:nvSpPr>
          <p:cNvPr id="11" name="Text Box 1">
            <a:extLst>
              <a:ext uri="{FF2B5EF4-FFF2-40B4-BE49-F238E27FC236}">
                <a16:creationId xmlns:a16="http://schemas.microsoft.com/office/drawing/2014/main" id="{A0814257-864A-ECA8-FA4A-AD10460FD4AC}"/>
              </a:ext>
            </a:extLst>
          </p:cNvPr>
          <p:cNvSpPr txBox="1"/>
          <p:nvPr/>
        </p:nvSpPr>
        <p:spPr>
          <a:xfrm>
            <a:off x="1854660" y="2849975"/>
            <a:ext cx="2537773"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trò chơi tạm dừng</a:t>
            </a:r>
          </a:p>
        </p:txBody>
      </p:sp>
      <p:pic>
        <p:nvPicPr>
          <p:cNvPr id="12" name="Picture 11">
            <a:extLst>
              <a:ext uri="{FF2B5EF4-FFF2-40B4-BE49-F238E27FC236}">
                <a16:creationId xmlns:a16="http://schemas.microsoft.com/office/drawing/2014/main" id="{59081827-A03B-C538-17E5-AEC57D4EA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4504" y="3193665"/>
            <a:ext cx="2467872" cy="1374004"/>
          </a:xfrm>
          <a:prstGeom prst="rect">
            <a:avLst/>
          </a:prstGeom>
        </p:spPr>
      </p:pic>
      <p:sp>
        <p:nvSpPr>
          <p:cNvPr id="13" name="Text Box 1">
            <a:extLst>
              <a:ext uri="{FF2B5EF4-FFF2-40B4-BE49-F238E27FC236}">
                <a16:creationId xmlns:a16="http://schemas.microsoft.com/office/drawing/2014/main" id="{4DF07C1C-B41C-3043-E587-9EDF0B596B3C}"/>
              </a:ext>
            </a:extLst>
          </p:cNvPr>
          <p:cNvSpPr txBox="1"/>
          <p:nvPr/>
        </p:nvSpPr>
        <p:spPr>
          <a:xfrm>
            <a:off x="1854660" y="4680946"/>
            <a:ext cx="2511627"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người chơi hoàn thành trò chơi</a:t>
            </a:r>
          </a:p>
        </p:txBody>
      </p:sp>
      <p:sp>
        <p:nvSpPr>
          <p:cNvPr id="14" name="TextBox 13">
            <a:extLst>
              <a:ext uri="{FF2B5EF4-FFF2-40B4-BE49-F238E27FC236}">
                <a16:creationId xmlns:a16="http://schemas.microsoft.com/office/drawing/2014/main" id="{C4492476-9972-0193-9D35-D9CF8AB4017E}"/>
              </a:ext>
            </a:extLst>
          </p:cNvPr>
          <p:cNvSpPr txBox="1"/>
          <p:nvPr/>
        </p:nvSpPr>
        <p:spPr>
          <a:xfrm>
            <a:off x="4048934" y="835704"/>
            <a:ext cx="952505" cy="307777"/>
          </a:xfrm>
          <a:prstGeom prst="rect">
            <a:avLst/>
          </a:prstGeom>
          <a:noFill/>
        </p:spPr>
        <p:txBody>
          <a:bodyPr wrap="none" rtlCol="0">
            <a:spAutoFit/>
          </a:bodyPr>
          <a:lstStyle/>
          <a:p>
            <a:pPr algn="ctr"/>
            <a:r>
              <a:rPr lang="en-US" b="1">
                <a:solidFill>
                  <a:schemeClr val="bg1"/>
                </a:solidFill>
                <a:latin typeface="r0c0i Linotte" pitchFamily="2" charset="0"/>
              </a:rPr>
              <a:t>Giao diện</a:t>
            </a:r>
          </a:p>
        </p:txBody>
      </p:sp>
      <p:pic>
        <p:nvPicPr>
          <p:cNvPr id="15" name="Picture 14">
            <a:extLst>
              <a:ext uri="{FF2B5EF4-FFF2-40B4-BE49-F238E27FC236}">
                <a16:creationId xmlns:a16="http://schemas.microsoft.com/office/drawing/2014/main" id="{FF896274-241E-2AEC-DA88-D3BBBE616B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7715" y="3177601"/>
            <a:ext cx="2511627" cy="1398815"/>
          </a:xfrm>
          <a:prstGeom prst="rect">
            <a:avLst/>
          </a:prstGeom>
        </p:spPr>
      </p:pic>
      <p:sp>
        <p:nvSpPr>
          <p:cNvPr id="16" name="Text Box 1">
            <a:extLst>
              <a:ext uri="{FF2B5EF4-FFF2-40B4-BE49-F238E27FC236}">
                <a16:creationId xmlns:a16="http://schemas.microsoft.com/office/drawing/2014/main" id="{11E06162-82FB-C7D7-2FBC-2FB88B340341}"/>
              </a:ext>
            </a:extLst>
          </p:cNvPr>
          <p:cNvSpPr txBox="1"/>
          <p:nvPr/>
        </p:nvSpPr>
        <p:spPr>
          <a:xfrm>
            <a:off x="4668730" y="4694206"/>
            <a:ext cx="2729598"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hội thoại giữa người chơi và NPC</a:t>
            </a:r>
          </a:p>
        </p:txBody>
      </p:sp>
      <p:sp>
        <p:nvSpPr>
          <p:cNvPr id="2" name="TextBox 1">
            <a:extLst>
              <a:ext uri="{FF2B5EF4-FFF2-40B4-BE49-F238E27FC236}">
                <a16:creationId xmlns:a16="http://schemas.microsoft.com/office/drawing/2014/main" id="{D6810D9D-F193-CDCB-A4D8-1ED8CD1D0111}"/>
              </a:ext>
            </a:extLst>
          </p:cNvPr>
          <p:cNvSpPr txBox="1"/>
          <p:nvPr/>
        </p:nvSpPr>
        <p:spPr>
          <a:xfrm>
            <a:off x="8595696" y="4696986"/>
            <a:ext cx="367409" cy="307777"/>
          </a:xfrm>
          <a:prstGeom prst="rect">
            <a:avLst/>
          </a:prstGeom>
          <a:noFill/>
        </p:spPr>
        <p:txBody>
          <a:bodyPr wrap="none" rtlCol="0">
            <a:spAutoFit/>
          </a:bodyPr>
          <a:lstStyle/>
          <a:p>
            <a:pPr algn="r"/>
            <a:r>
              <a:rPr lang="en-US" b="1">
                <a:solidFill>
                  <a:schemeClr val="bg1"/>
                </a:solidFill>
                <a:latin typeface="r0c0i Linotte" pitchFamily="2" charset="0"/>
              </a:rPr>
              <a:t>19</a:t>
            </a:r>
          </a:p>
        </p:txBody>
      </p:sp>
    </p:spTree>
    <p:extLst>
      <p:ext uri="{BB962C8B-B14F-4D97-AF65-F5344CB8AC3E}">
        <p14:creationId xmlns:p14="http://schemas.microsoft.com/office/powerpoint/2010/main" val="248819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Shape 5599"/>
        <p:cNvGrpSpPr/>
        <p:nvPr/>
      </p:nvGrpSpPr>
      <p:grpSpPr>
        <a:xfrm>
          <a:off x="0" y="0"/>
          <a:ext cx="0" cy="0"/>
          <a:chOff x="0" y="0"/>
          <a:chExt cx="0" cy="0"/>
        </a:xfrm>
      </p:grpSpPr>
      <p:sp>
        <p:nvSpPr>
          <p:cNvPr id="5600" name="Google Shape;5600;p3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MỤC LỤC</a:t>
            </a:r>
            <a:endParaRPr sz="3200">
              <a:latin typeface="UTM Bebas" panose="02040603050506020204" pitchFamily="18" charset="0"/>
            </a:endParaRPr>
          </a:p>
        </p:txBody>
      </p:sp>
      <p:grpSp>
        <p:nvGrpSpPr>
          <p:cNvPr id="5601" name="Google Shape;5601;p31"/>
          <p:cNvGrpSpPr/>
          <p:nvPr/>
        </p:nvGrpSpPr>
        <p:grpSpPr>
          <a:xfrm rot="-5400000">
            <a:off x="3436501" y="575836"/>
            <a:ext cx="242781" cy="161857"/>
            <a:chOff x="2500050" y="3730175"/>
            <a:chExt cx="2619000" cy="1746025"/>
          </a:xfrm>
        </p:grpSpPr>
        <p:sp>
          <p:nvSpPr>
            <p:cNvPr id="5602" name="Google Shape;5602;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31"/>
          <p:cNvGrpSpPr/>
          <p:nvPr/>
        </p:nvGrpSpPr>
        <p:grpSpPr>
          <a:xfrm rot="5400000">
            <a:off x="5383791" y="575836"/>
            <a:ext cx="242781" cy="161857"/>
            <a:chOff x="2500050" y="3730175"/>
            <a:chExt cx="2619000" cy="1746025"/>
          </a:xfrm>
        </p:grpSpPr>
        <p:sp>
          <p:nvSpPr>
            <p:cNvPr id="5607" name="Google Shape;5607;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31">
            <a:hlinkClick r:id="rId3" action="ppaction://hlinksldjump"/>
          </p:cNvPr>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latin typeface="UTM Bebas" panose="02040603050506020204" pitchFamily="18" charset="0"/>
              </a:rPr>
              <a:t>I. Khái niệm</a:t>
            </a:r>
            <a:endParaRPr sz="2400">
              <a:latin typeface="UTM Bebas" panose="02040603050506020204" pitchFamily="18" charset="0"/>
            </a:endParaRPr>
          </a:p>
        </p:txBody>
      </p:sp>
      <p:sp>
        <p:nvSpPr>
          <p:cNvPr id="5612" name="Google Shape;5612;p31"/>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0c0i Linotte" pitchFamily="2" charset="0"/>
              </a:rPr>
              <a:t>Khái niệm và việc triển khai một trò chơi đi cảnh</a:t>
            </a:r>
            <a:endParaRPr>
              <a:latin typeface="r0c0i Linotte" pitchFamily="2" charset="0"/>
            </a:endParaRPr>
          </a:p>
        </p:txBody>
      </p:sp>
      <p:sp>
        <p:nvSpPr>
          <p:cNvPr id="6" name="Google Shape;5611;p31">
            <a:hlinkClick r:id="rId3" action="ppaction://hlinksldjump"/>
            <a:extLst>
              <a:ext uri="{FF2B5EF4-FFF2-40B4-BE49-F238E27FC236}">
                <a16:creationId xmlns:a16="http://schemas.microsoft.com/office/drawing/2014/main" id="{D9E9B219-4E90-5551-D0BD-C0F196786C25}"/>
              </a:ext>
            </a:extLst>
          </p:cNvPr>
          <p:cNvSpPr txBox="1">
            <a:spLocks/>
          </p:cNvSpPr>
          <p:nvPr/>
        </p:nvSpPr>
        <p:spPr>
          <a:xfrm>
            <a:off x="4906750" y="1397525"/>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II. Thành phần cơ bản</a:t>
            </a:r>
          </a:p>
        </p:txBody>
      </p:sp>
      <p:sp>
        <p:nvSpPr>
          <p:cNvPr id="7" name="Google Shape;5612;p31">
            <a:extLst>
              <a:ext uri="{FF2B5EF4-FFF2-40B4-BE49-F238E27FC236}">
                <a16:creationId xmlns:a16="http://schemas.microsoft.com/office/drawing/2014/main" id="{1A1BF0CA-6D89-A654-F633-F38CF73AD6B1}"/>
              </a:ext>
            </a:extLst>
          </p:cNvPr>
          <p:cNvSpPr txBox="1">
            <a:spLocks/>
          </p:cNvSpPr>
          <p:nvPr/>
        </p:nvSpPr>
        <p:spPr>
          <a:xfrm>
            <a:off x="4906750" y="1657334"/>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Những yếu tố cơ bản tạo nên một trò chơi đi cảnh</a:t>
            </a:r>
          </a:p>
        </p:txBody>
      </p:sp>
      <p:sp>
        <p:nvSpPr>
          <p:cNvPr id="12" name="Google Shape;5611;p31">
            <a:hlinkClick r:id="rId3" action="ppaction://hlinksldjump"/>
            <a:extLst>
              <a:ext uri="{FF2B5EF4-FFF2-40B4-BE49-F238E27FC236}">
                <a16:creationId xmlns:a16="http://schemas.microsoft.com/office/drawing/2014/main" id="{92675D4C-1AB4-F450-B3C8-C76EAB300304}"/>
              </a:ext>
            </a:extLst>
          </p:cNvPr>
          <p:cNvSpPr txBox="1">
            <a:spLocks/>
          </p:cNvSpPr>
          <p:nvPr/>
        </p:nvSpPr>
        <p:spPr>
          <a:xfrm>
            <a:off x="4906750" y="2584840"/>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IV. Cấu trúc chương trình</a:t>
            </a:r>
          </a:p>
        </p:txBody>
      </p:sp>
      <p:sp>
        <p:nvSpPr>
          <p:cNvPr id="13" name="Google Shape;5612;p31">
            <a:extLst>
              <a:ext uri="{FF2B5EF4-FFF2-40B4-BE49-F238E27FC236}">
                <a16:creationId xmlns:a16="http://schemas.microsoft.com/office/drawing/2014/main" id="{D8B2B83B-E88B-6CA4-FCA4-C58ED1545064}"/>
              </a:ext>
            </a:extLst>
          </p:cNvPr>
          <p:cNvSpPr txBox="1">
            <a:spLocks/>
          </p:cNvSpPr>
          <p:nvPr/>
        </p:nvSpPr>
        <p:spPr>
          <a:xfrm>
            <a:off x="4906750" y="2844649"/>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Các thành phần tài nguyên và lập trình trong đề tài</a:t>
            </a:r>
            <a:endParaRPr lang="vi-VN">
              <a:latin typeface="r0c0i Linotte" pitchFamily="2" charset="0"/>
            </a:endParaRPr>
          </a:p>
        </p:txBody>
      </p:sp>
      <p:sp>
        <p:nvSpPr>
          <p:cNvPr id="20" name="Google Shape;5611;p31">
            <a:hlinkClick r:id="rId3" action="ppaction://hlinksldjump"/>
            <a:extLst>
              <a:ext uri="{FF2B5EF4-FFF2-40B4-BE49-F238E27FC236}">
                <a16:creationId xmlns:a16="http://schemas.microsoft.com/office/drawing/2014/main" id="{1286BB95-10BD-F2C6-9A13-8CDAF18D74D5}"/>
              </a:ext>
            </a:extLst>
          </p:cNvPr>
          <p:cNvSpPr txBox="1">
            <a:spLocks/>
          </p:cNvSpPr>
          <p:nvPr/>
        </p:nvSpPr>
        <p:spPr>
          <a:xfrm>
            <a:off x="1148450" y="3901572"/>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V. Kết quả</a:t>
            </a:r>
          </a:p>
        </p:txBody>
      </p:sp>
      <p:sp>
        <p:nvSpPr>
          <p:cNvPr id="21" name="Google Shape;5612;p31">
            <a:extLst>
              <a:ext uri="{FF2B5EF4-FFF2-40B4-BE49-F238E27FC236}">
                <a16:creationId xmlns:a16="http://schemas.microsoft.com/office/drawing/2014/main" id="{34F1F15D-E187-99E1-977B-242362B9CE40}"/>
              </a:ext>
            </a:extLst>
          </p:cNvPr>
          <p:cNvSpPr txBox="1">
            <a:spLocks/>
          </p:cNvSpPr>
          <p:nvPr/>
        </p:nvSpPr>
        <p:spPr>
          <a:xfrm>
            <a:off x="1148450" y="4161381"/>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Những kết quả đạt được của đề tài</a:t>
            </a:r>
            <a:endParaRPr lang="vi-VN">
              <a:latin typeface="r0c0i Linotte" pitchFamily="2" charset="0"/>
            </a:endParaRPr>
          </a:p>
        </p:txBody>
      </p:sp>
      <p:sp>
        <p:nvSpPr>
          <p:cNvPr id="26" name="Google Shape;5611;p31">
            <a:hlinkClick r:id="rId3" action="ppaction://hlinksldjump"/>
            <a:extLst>
              <a:ext uri="{FF2B5EF4-FFF2-40B4-BE49-F238E27FC236}">
                <a16:creationId xmlns:a16="http://schemas.microsoft.com/office/drawing/2014/main" id="{AF6D646D-FD77-489E-FCF1-F996E85B4DFA}"/>
              </a:ext>
            </a:extLst>
          </p:cNvPr>
          <p:cNvSpPr txBox="1">
            <a:spLocks/>
          </p:cNvSpPr>
          <p:nvPr/>
        </p:nvSpPr>
        <p:spPr>
          <a:xfrm>
            <a:off x="4906750" y="3900640"/>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Vi. Đánh giá và cải thiện</a:t>
            </a:r>
          </a:p>
        </p:txBody>
      </p:sp>
      <p:sp>
        <p:nvSpPr>
          <p:cNvPr id="27" name="Google Shape;5612;p31">
            <a:extLst>
              <a:ext uri="{FF2B5EF4-FFF2-40B4-BE49-F238E27FC236}">
                <a16:creationId xmlns:a16="http://schemas.microsoft.com/office/drawing/2014/main" id="{47E365CC-4B95-7B81-54CB-74F84099E884}"/>
              </a:ext>
            </a:extLst>
          </p:cNvPr>
          <p:cNvSpPr txBox="1">
            <a:spLocks/>
          </p:cNvSpPr>
          <p:nvPr/>
        </p:nvSpPr>
        <p:spPr>
          <a:xfrm>
            <a:off x="4906750" y="4160449"/>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Tự đánh giá nhược điểm và phương hướng phát triển</a:t>
            </a:r>
            <a:endParaRPr lang="vi-VN">
              <a:latin typeface="r0c0i Linotte" pitchFamily="2" charset="0"/>
            </a:endParaRPr>
          </a:p>
        </p:txBody>
      </p:sp>
      <p:cxnSp>
        <p:nvCxnSpPr>
          <p:cNvPr id="3" name="Straight Connector 2">
            <a:extLst>
              <a:ext uri="{FF2B5EF4-FFF2-40B4-BE49-F238E27FC236}">
                <a16:creationId xmlns:a16="http://schemas.microsoft.com/office/drawing/2014/main" id="{5C2E8EE6-F701-9BF2-491B-984179ABAD90}"/>
              </a:ext>
            </a:extLst>
          </p:cNvPr>
          <p:cNvCxnSpPr/>
          <p:nvPr/>
        </p:nvCxnSpPr>
        <p:spPr>
          <a:xfrm>
            <a:off x="782782" y="2382982"/>
            <a:ext cx="75784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78D1ED-9E86-7FA2-89C3-659A26652980}"/>
              </a:ext>
            </a:extLst>
          </p:cNvPr>
          <p:cNvCxnSpPr/>
          <p:nvPr/>
        </p:nvCxnSpPr>
        <p:spPr>
          <a:xfrm>
            <a:off x="782782" y="3629891"/>
            <a:ext cx="757843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Google Shape;5611;p31">
            <a:hlinkClick r:id="rId3" action="ppaction://hlinksldjump"/>
            <a:extLst>
              <a:ext uri="{FF2B5EF4-FFF2-40B4-BE49-F238E27FC236}">
                <a16:creationId xmlns:a16="http://schemas.microsoft.com/office/drawing/2014/main" id="{5D575DC7-FCD7-732C-8305-41DD51CB9E8F}"/>
              </a:ext>
            </a:extLst>
          </p:cNvPr>
          <p:cNvSpPr txBox="1">
            <a:spLocks/>
          </p:cNvSpPr>
          <p:nvPr/>
        </p:nvSpPr>
        <p:spPr>
          <a:xfrm>
            <a:off x="1148450" y="2584840"/>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III. Vấn đề kĩ thuật</a:t>
            </a:r>
          </a:p>
        </p:txBody>
      </p:sp>
      <p:sp>
        <p:nvSpPr>
          <p:cNvPr id="8" name="Google Shape;5612;p31">
            <a:extLst>
              <a:ext uri="{FF2B5EF4-FFF2-40B4-BE49-F238E27FC236}">
                <a16:creationId xmlns:a16="http://schemas.microsoft.com/office/drawing/2014/main" id="{9F77EBF5-6EA4-EC43-FCD0-BD3D0AEFD59F}"/>
              </a:ext>
            </a:extLst>
          </p:cNvPr>
          <p:cNvSpPr txBox="1">
            <a:spLocks/>
          </p:cNvSpPr>
          <p:nvPr/>
        </p:nvSpPr>
        <p:spPr>
          <a:xfrm>
            <a:off x="1148450" y="2844649"/>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Bài toán quan trọng trong việc thực hiện chức năng trò chơi</a:t>
            </a:r>
            <a:endParaRPr lang="vi-VN">
              <a:latin typeface="r0c0i Linotte" pitchFamily="2" charset="0"/>
            </a:endParaRPr>
          </a:p>
        </p:txBody>
      </p:sp>
      <p:sp>
        <p:nvSpPr>
          <p:cNvPr id="2" name="TextBox 1">
            <a:extLst>
              <a:ext uri="{FF2B5EF4-FFF2-40B4-BE49-F238E27FC236}">
                <a16:creationId xmlns:a16="http://schemas.microsoft.com/office/drawing/2014/main" id="{E2516A37-ACDB-0652-0D89-59E207DD6CFF}"/>
              </a:ext>
            </a:extLst>
          </p:cNvPr>
          <p:cNvSpPr txBox="1"/>
          <p:nvPr/>
        </p:nvSpPr>
        <p:spPr>
          <a:xfrm>
            <a:off x="8701494" y="4696986"/>
            <a:ext cx="261611" cy="307777"/>
          </a:xfrm>
          <a:prstGeom prst="rect">
            <a:avLst/>
          </a:prstGeom>
          <a:noFill/>
        </p:spPr>
        <p:txBody>
          <a:bodyPr wrap="none" rtlCol="0">
            <a:spAutoFit/>
          </a:bodyPr>
          <a:lstStyle/>
          <a:p>
            <a:pPr algn="r"/>
            <a:r>
              <a:rPr lang="en-US" b="1">
                <a:solidFill>
                  <a:schemeClr val="bg1"/>
                </a:solidFill>
                <a:latin typeface="r0c0i Linotte" pitchFamily="2"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11"/>
                                        </p:tgtEl>
                                        <p:attrNameLst>
                                          <p:attrName>style.visibility</p:attrName>
                                        </p:attrNameLst>
                                      </p:cBhvr>
                                      <p:to>
                                        <p:strVal val="visible"/>
                                      </p:to>
                                    </p:set>
                                    <p:anim calcmode="lin" valueType="num">
                                      <p:cBhvr additive="base">
                                        <p:cTn id="7" dur="1000"/>
                                        <p:tgtEl>
                                          <p:spTgt spid="561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612"/>
                                        </p:tgtEl>
                                        <p:attrNameLst>
                                          <p:attrName>style.visibility</p:attrName>
                                        </p:attrNameLst>
                                      </p:cBhvr>
                                      <p:to>
                                        <p:strVal val="visible"/>
                                      </p:to>
                                    </p:set>
                                    <p:anim calcmode="lin" valueType="num">
                                      <p:cBhvr additive="base">
                                        <p:cTn id="10" dur="1000"/>
                                        <p:tgtEl>
                                          <p:spTgt spid="561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p:tgtEl>
                                          <p:spTgt spid="6"/>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p:tgtEl>
                                          <p:spTgt spid="7"/>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p:tgtEl>
                                          <p:spTgt spid="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p:tgtEl>
                                          <p:spTgt spid="13"/>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1000"/>
                                        <p:tgtEl>
                                          <p:spTgt spid="21"/>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1000"/>
                                        <p:tgtEl>
                                          <p:spTgt spid="26"/>
                                        </p:tgtEl>
                                        <p:attrNameLst>
                                          <p:attrName>ppt_x</p:attrName>
                                        </p:attrNameLst>
                                      </p:cBhvr>
                                      <p:tavLst>
                                        <p:tav tm="0">
                                          <p:val>
                                            <p:strVal val="#ppt_x-1"/>
                                          </p:val>
                                        </p:tav>
                                        <p:tav tm="100000">
                                          <p:val>
                                            <p:strVal val="#ppt_x"/>
                                          </p:val>
                                        </p:tav>
                                      </p:tavLst>
                                    </p:anim>
                                  </p:childTnLst>
                                </p:cTn>
                              </p:par>
                              <p:par>
                                <p:cTn id="40" presetID="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1000"/>
                                        <p:tgtEl>
                                          <p:spTgt spid="27"/>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p:tgtEl>
                                          <p:spTgt spid="5"/>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C4492476-9972-0193-9D35-D9CF8AB4017E}"/>
              </a:ext>
            </a:extLst>
          </p:cNvPr>
          <p:cNvSpPr txBox="1"/>
          <p:nvPr/>
        </p:nvSpPr>
        <p:spPr>
          <a:xfrm>
            <a:off x="3661014" y="835704"/>
            <a:ext cx="1728358" cy="307777"/>
          </a:xfrm>
          <a:prstGeom prst="rect">
            <a:avLst/>
          </a:prstGeom>
          <a:noFill/>
        </p:spPr>
        <p:txBody>
          <a:bodyPr wrap="none" rtlCol="0">
            <a:spAutoFit/>
          </a:bodyPr>
          <a:lstStyle/>
          <a:p>
            <a:pPr algn="ctr"/>
            <a:r>
              <a:rPr lang="en-US" b="1">
                <a:solidFill>
                  <a:schemeClr val="bg1"/>
                </a:solidFill>
                <a:latin typeface="r0c0i Linotte" pitchFamily="2" charset="0"/>
              </a:rPr>
              <a:t>Di chuyển nhân vật</a:t>
            </a:r>
          </a:p>
        </p:txBody>
      </p:sp>
      <p:pic>
        <p:nvPicPr>
          <p:cNvPr id="15" name="Picture 14">
            <a:extLst>
              <a:ext uri="{FF2B5EF4-FFF2-40B4-BE49-F238E27FC236}">
                <a16:creationId xmlns:a16="http://schemas.microsoft.com/office/drawing/2014/main" id="{3EEB8138-A724-DA5D-2362-1BBB65E180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7788" y="1280769"/>
            <a:ext cx="1438912" cy="1438912"/>
          </a:xfrm>
          <a:prstGeom prst="rect">
            <a:avLst/>
          </a:prstGeom>
          <a:noFill/>
          <a:ln>
            <a:noFill/>
          </a:ln>
        </p:spPr>
      </p:pic>
      <p:sp>
        <p:nvSpPr>
          <p:cNvPr id="16" name="Text Box 1">
            <a:extLst>
              <a:ext uri="{FF2B5EF4-FFF2-40B4-BE49-F238E27FC236}">
                <a16:creationId xmlns:a16="http://schemas.microsoft.com/office/drawing/2014/main" id="{85C65535-FD96-130A-96E4-4C4FAB8AF126}"/>
              </a:ext>
            </a:extLst>
          </p:cNvPr>
          <p:cNvSpPr txBox="1"/>
          <p:nvPr/>
        </p:nvSpPr>
        <p:spPr>
          <a:xfrm>
            <a:off x="3803420" y="2759654"/>
            <a:ext cx="1397889"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2.2 Di chuyển sang trái (A)</a:t>
            </a:r>
          </a:p>
        </p:txBody>
      </p:sp>
      <p:sp>
        <p:nvSpPr>
          <p:cNvPr id="17" name="Text Box 1">
            <a:extLst>
              <a:ext uri="{FF2B5EF4-FFF2-40B4-BE49-F238E27FC236}">
                <a16:creationId xmlns:a16="http://schemas.microsoft.com/office/drawing/2014/main" id="{23116812-560C-265C-4523-E3C22FB04725}"/>
              </a:ext>
            </a:extLst>
          </p:cNvPr>
          <p:cNvSpPr txBox="1"/>
          <p:nvPr/>
        </p:nvSpPr>
        <p:spPr>
          <a:xfrm>
            <a:off x="1361592" y="2759654"/>
            <a:ext cx="1409092"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2.1 Di chuyển sang phải (D)</a:t>
            </a:r>
          </a:p>
        </p:txBody>
      </p:sp>
      <p:pic>
        <p:nvPicPr>
          <p:cNvPr id="18" name="Picture 17">
            <a:extLst>
              <a:ext uri="{FF2B5EF4-FFF2-40B4-BE49-F238E27FC236}">
                <a16:creationId xmlns:a16="http://schemas.microsoft.com/office/drawing/2014/main" id="{A77D764E-0688-F26D-F007-1C5A5A3175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8344" y="1279613"/>
            <a:ext cx="1432606" cy="1432606"/>
          </a:xfrm>
          <a:prstGeom prst="rect">
            <a:avLst/>
          </a:prstGeom>
          <a:noFill/>
          <a:ln>
            <a:noFill/>
          </a:ln>
        </p:spPr>
      </p:pic>
      <p:pic>
        <p:nvPicPr>
          <p:cNvPr id="19" name="Picture 18">
            <a:extLst>
              <a:ext uri="{FF2B5EF4-FFF2-40B4-BE49-F238E27FC236}">
                <a16:creationId xmlns:a16="http://schemas.microsoft.com/office/drawing/2014/main" id="{4149D11C-012D-AEB1-D790-1C67CC9DB7C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058" y="1280769"/>
            <a:ext cx="1398557" cy="1398557"/>
          </a:xfrm>
          <a:prstGeom prst="rect">
            <a:avLst/>
          </a:prstGeom>
          <a:noFill/>
          <a:ln>
            <a:noFill/>
          </a:ln>
        </p:spPr>
      </p:pic>
      <p:pic>
        <p:nvPicPr>
          <p:cNvPr id="20" name="Picture 19">
            <a:extLst>
              <a:ext uri="{FF2B5EF4-FFF2-40B4-BE49-F238E27FC236}">
                <a16:creationId xmlns:a16="http://schemas.microsoft.com/office/drawing/2014/main" id="{D06F6BBA-3C5B-6D99-DFE8-779BE5FDCA1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79446" y="3176797"/>
            <a:ext cx="1427562" cy="1427562"/>
          </a:xfrm>
          <a:prstGeom prst="rect">
            <a:avLst/>
          </a:prstGeom>
          <a:noFill/>
          <a:ln>
            <a:noFill/>
          </a:ln>
        </p:spPr>
      </p:pic>
      <p:sp>
        <p:nvSpPr>
          <p:cNvPr id="21" name="Text Box 1">
            <a:extLst>
              <a:ext uri="{FF2B5EF4-FFF2-40B4-BE49-F238E27FC236}">
                <a16:creationId xmlns:a16="http://schemas.microsoft.com/office/drawing/2014/main" id="{E88C8345-6B0E-E6B1-DF8A-D636FFF16ECD}"/>
              </a:ext>
            </a:extLst>
          </p:cNvPr>
          <p:cNvSpPr txBox="1"/>
          <p:nvPr/>
        </p:nvSpPr>
        <p:spPr>
          <a:xfrm>
            <a:off x="6107835" y="2719681"/>
            <a:ext cx="1533155" cy="50783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2.3 Nhảy (Space) và Nhảy kép (Space + Space)</a:t>
            </a:r>
          </a:p>
        </p:txBody>
      </p:sp>
      <p:sp>
        <p:nvSpPr>
          <p:cNvPr id="22" name="Text Box 1">
            <a:extLst>
              <a:ext uri="{FF2B5EF4-FFF2-40B4-BE49-F238E27FC236}">
                <a16:creationId xmlns:a16="http://schemas.microsoft.com/office/drawing/2014/main" id="{023AFC4C-6158-EED9-6F8E-063B4BE9A037}"/>
              </a:ext>
            </a:extLst>
          </p:cNvPr>
          <p:cNvSpPr txBox="1"/>
          <p:nvPr/>
        </p:nvSpPr>
        <p:spPr>
          <a:xfrm>
            <a:off x="2479446" y="4650505"/>
            <a:ext cx="1437307"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2.4 Rơi từ khối 1 chiều (S + Space)</a:t>
            </a:r>
          </a:p>
        </p:txBody>
      </p:sp>
      <p:pic>
        <p:nvPicPr>
          <p:cNvPr id="23" name="Picture 22">
            <a:extLst>
              <a:ext uri="{FF2B5EF4-FFF2-40B4-BE49-F238E27FC236}">
                <a16:creationId xmlns:a16="http://schemas.microsoft.com/office/drawing/2014/main" id="{0E9F2980-CAA4-9C3D-1161-75712FCB7F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0405" y="3242426"/>
            <a:ext cx="1359043" cy="1359043"/>
          </a:xfrm>
          <a:prstGeom prst="rect">
            <a:avLst/>
          </a:prstGeom>
          <a:noFill/>
          <a:ln>
            <a:noFill/>
          </a:ln>
        </p:spPr>
      </p:pic>
      <p:sp>
        <p:nvSpPr>
          <p:cNvPr id="24" name="Text Box 1">
            <a:extLst>
              <a:ext uri="{FF2B5EF4-FFF2-40B4-BE49-F238E27FC236}">
                <a16:creationId xmlns:a16="http://schemas.microsoft.com/office/drawing/2014/main" id="{F170ADEB-76A8-EE98-44AC-556941268967}"/>
              </a:ext>
            </a:extLst>
          </p:cNvPr>
          <p:cNvSpPr txBox="1"/>
          <p:nvPr/>
        </p:nvSpPr>
        <p:spPr>
          <a:xfrm>
            <a:off x="5216931" y="4650505"/>
            <a:ext cx="1160966"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2.5 Leo thang (W)</a:t>
            </a:r>
          </a:p>
        </p:txBody>
      </p:sp>
      <p:sp>
        <p:nvSpPr>
          <p:cNvPr id="2" name="TextBox 1">
            <a:extLst>
              <a:ext uri="{FF2B5EF4-FFF2-40B4-BE49-F238E27FC236}">
                <a16:creationId xmlns:a16="http://schemas.microsoft.com/office/drawing/2014/main" id="{6B3786B2-E17E-0D8D-1BBA-89845C42F9B3}"/>
              </a:ext>
            </a:extLst>
          </p:cNvPr>
          <p:cNvSpPr txBox="1"/>
          <p:nvPr/>
        </p:nvSpPr>
        <p:spPr>
          <a:xfrm>
            <a:off x="8566843" y="4696986"/>
            <a:ext cx="396262" cy="307777"/>
          </a:xfrm>
          <a:prstGeom prst="rect">
            <a:avLst/>
          </a:prstGeom>
          <a:noFill/>
        </p:spPr>
        <p:txBody>
          <a:bodyPr wrap="none" rtlCol="0">
            <a:spAutoFit/>
          </a:bodyPr>
          <a:lstStyle/>
          <a:p>
            <a:pPr algn="r"/>
            <a:r>
              <a:rPr lang="en-US" b="1">
                <a:solidFill>
                  <a:schemeClr val="bg1"/>
                </a:solidFill>
                <a:latin typeface="r0c0i Linotte" pitchFamily="2" charset="0"/>
              </a:rPr>
              <a:t>20</a:t>
            </a:r>
          </a:p>
        </p:txBody>
      </p:sp>
    </p:spTree>
    <p:extLst>
      <p:ext uri="{BB962C8B-B14F-4D97-AF65-F5344CB8AC3E}">
        <p14:creationId xmlns:p14="http://schemas.microsoft.com/office/powerpoint/2010/main" val="169614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C4492476-9972-0193-9D35-D9CF8AB4017E}"/>
              </a:ext>
            </a:extLst>
          </p:cNvPr>
          <p:cNvSpPr txBox="1"/>
          <p:nvPr/>
        </p:nvSpPr>
        <p:spPr>
          <a:xfrm>
            <a:off x="3043867" y="835704"/>
            <a:ext cx="2962671" cy="307777"/>
          </a:xfrm>
          <a:prstGeom prst="rect">
            <a:avLst/>
          </a:prstGeom>
          <a:noFill/>
        </p:spPr>
        <p:txBody>
          <a:bodyPr wrap="none" rtlCol="0">
            <a:spAutoFit/>
          </a:bodyPr>
          <a:lstStyle/>
          <a:p>
            <a:pPr algn="ctr"/>
            <a:r>
              <a:rPr lang="en-US" b="1">
                <a:solidFill>
                  <a:schemeClr val="bg1"/>
                </a:solidFill>
                <a:latin typeface="r0c0i Linotte" pitchFamily="2" charset="0"/>
              </a:rPr>
              <a:t>Tương tác vật phẩm và khối cơ chế</a:t>
            </a:r>
          </a:p>
        </p:txBody>
      </p:sp>
      <p:pic>
        <p:nvPicPr>
          <p:cNvPr id="11" name="Picture 10">
            <a:extLst>
              <a:ext uri="{FF2B5EF4-FFF2-40B4-BE49-F238E27FC236}">
                <a16:creationId xmlns:a16="http://schemas.microsoft.com/office/drawing/2014/main" id="{9095A0F6-8F4B-01D3-855E-2C717849B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414" y="3104069"/>
            <a:ext cx="1221014" cy="1264159"/>
          </a:xfrm>
          <a:prstGeom prst="rect">
            <a:avLst/>
          </a:prstGeom>
          <a:noFill/>
          <a:ln>
            <a:noFill/>
          </a:ln>
        </p:spPr>
      </p:pic>
      <p:pic>
        <p:nvPicPr>
          <p:cNvPr id="12" name="Picture 11">
            <a:extLst>
              <a:ext uri="{FF2B5EF4-FFF2-40B4-BE49-F238E27FC236}">
                <a16:creationId xmlns:a16="http://schemas.microsoft.com/office/drawing/2014/main" id="{1A9FB9B3-4E06-6CB3-C3EE-B60EA3C168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414" y="1224504"/>
            <a:ext cx="1271494" cy="1264159"/>
          </a:xfrm>
          <a:prstGeom prst="rect">
            <a:avLst/>
          </a:prstGeom>
          <a:noFill/>
          <a:ln>
            <a:noFill/>
          </a:ln>
        </p:spPr>
      </p:pic>
      <p:sp>
        <p:nvSpPr>
          <p:cNvPr id="13" name="Text Box 1">
            <a:extLst>
              <a:ext uri="{FF2B5EF4-FFF2-40B4-BE49-F238E27FC236}">
                <a16:creationId xmlns:a16="http://schemas.microsoft.com/office/drawing/2014/main" id="{C22B70CA-10BF-C496-7123-B4BB1A6E0497}"/>
              </a:ext>
            </a:extLst>
          </p:cNvPr>
          <p:cNvSpPr txBox="1"/>
          <p:nvPr/>
        </p:nvSpPr>
        <p:spPr>
          <a:xfrm>
            <a:off x="841491" y="2568307"/>
            <a:ext cx="1271494"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Vật phẩm "Thêm mạng"</a:t>
            </a:r>
          </a:p>
        </p:txBody>
      </p:sp>
      <p:sp>
        <p:nvSpPr>
          <p:cNvPr id="25" name="Text Box 1">
            <a:extLst>
              <a:ext uri="{FF2B5EF4-FFF2-40B4-BE49-F238E27FC236}">
                <a16:creationId xmlns:a16="http://schemas.microsoft.com/office/drawing/2014/main" id="{461BD7EE-D621-035A-2C15-98ED0B25B1EE}"/>
              </a:ext>
            </a:extLst>
          </p:cNvPr>
          <p:cNvSpPr txBox="1"/>
          <p:nvPr/>
        </p:nvSpPr>
        <p:spPr>
          <a:xfrm>
            <a:off x="768176" y="4448449"/>
            <a:ext cx="1221014"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Vật phẩm "Chìa khoá"</a:t>
            </a:r>
          </a:p>
        </p:txBody>
      </p:sp>
      <p:pic>
        <p:nvPicPr>
          <p:cNvPr id="26" name="Picture 25">
            <a:extLst>
              <a:ext uri="{FF2B5EF4-FFF2-40B4-BE49-F238E27FC236}">
                <a16:creationId xmlns:a16="http://schemas.microsoft.com/office/drawing/2014/main" id="{B02B91A7-F196-E05B-DD3F-0763456BAF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696" t="52149" r="26518" b="26647"/>
          <a:stretch/>
        </p:blipFill>
        <p:spPr bwMode="auto">
          <a:xfrm>
            <a:off x="1928107" y="1228999"/>
            <a:ext cx="369756" cy="497898"/>
          </a:xfrm>
          <a:prstGeom prst="rect">
            <a:avLst/>
          </a:prstGeom>
          <a:noFill/>
          <a:ln>
            <a:noFill/>
          </a:ln>
          <a:extLst>
            <a:ext uri="{53640926-AAD7-44D8-BBD7-CCE9431645EC}">
              <a14:shadowObscured xmlns:a14="http://schemas.microsoft.com/office/drawing/2010/main"/>
            </a:ext>
          </a:extLst>
        </p:spPr>
      </p:pic>
      <p:pic>
        <p:nvPicPr>
          <p:cNvPr id="27" name="Picture 26">
            <a:extLst>
              <a:ext uri="{FF2B5EF4-FFF2-40B4-BE49-F238E27FC236}">
                <a16:creationId xmlns:a16="http://schemas.microsoft.com/office/drawing/2014/main" id="{6B04B191-D0B6-1C8A-DB9A-78FE26980F55}"/>
              </a:ext>
            </a:extLst>
          </p:cNvPr>
          <p:cNvPicPr>
            <a:picLocks noChangeAspect="1"/>
          </p:cNvPicPr>
          <p:nvPr/>
        </p:nvPicPr>
        <p:blipFill rotWithShape="1">
          <a:blip r:embed="rId5">
            <a:extLst>
              <a:ext uri="{28A0092B-C50C-407E-A947-70E740481C1C}">
                <a14:useLocalDpi xmlns:a14="http://schemas.microsoft.com/office/drawing/2010/main" val="0"/>
              </a:ext>
            </a:extLst>
          </a:blip>
          <a:srcRect l="92811" t="4871" r="799" b="76504"/>
          <a:stretch/>
        </p:blipFill>
        <p:spPr bwMode="auto">
          <a:xfrm>
            <a:off x="1935069" y="1857261"/>
            <a:ext cx="374933" cy="610075"/>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C704B69D-D8C0-25E5-651D-57518CCE73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125" t="52204" r="17784" b="26228"/>
          <a:stretch/>
        </p:blipFill>
        <p:spPr bwMode="auto">
          <a:xfrm>
            <a:off x="1878714" y="3093643"/>
            <a:ext cx="331788" cy="562616"/>
          </a:xfrm>
          <a:prstGeom prst="rect">
            <a:avLst/>
          </a:prstGeom>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58D6EE13-05CE-F31F-F4DE-FC3ECE6CDDD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149" r="92328" b="73497"/>
          <a:stretch/>
        </p:blipFill>
        <p:spPr bwMode="auto">
          <a:xfrm>
            <a:off x="1899855" y="3832041"/>
            <a:ext cx="310647" cy="503938"/>
          </a:xfrm>
          <a:prstGeom prst="rect">
            <a:avLst/>
          </a:prstGeom>
          <a:ln>
            <a:noFill/>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96B8703B-EE78-C73A-C1A7-AB32CF0255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8200" y="1230803"/>
            <a:ext cx="1236115" cy="1262002"/>
          </a:xfrm>
          <a:prstGeom prst="rect">
            <a:avLst/>
          </a:prstGeom>
        </p:spPr>
      </p:pic>
      <p:sp>
        <p:nvSpPr>
          <p:cNvPr id="31" name="Text Box 1">
            <a:extLst>
              <a:ext uri="{FF2B5EF4-FFF2-40B4-BE49-F238E27FC236}">
                <a16:creationId xmlns:a16="http://schemas.microsoft.com/office/drawing/2014/main" id="{18A6970B-B4A5-5B34-3D4C-ABBFF9801464}"/>
              </a:ext>
            </a:extLst>
          </p:cNvPr>
          <p:cNvSpPr txBox="1"/>
          <p:nvPr/>
        </p:nvSpPr>
        <p:spPr>
          <a:xfrm>
            <a:off x="3662925" y="2546362"/>
            <a:ext cx="1236115"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Khối cơ chế "Cửa bị khoá"</a:t>
            </a:r>
          </a:p>
        </p:txBody>
      </p:sp>
      <p:pic>
        <p:nvPicPr>
          <p:cNvPr id="32" name="Picture 31">
            <a:extLst>
              <a:ext uri="{FF2B5EF4-FFF2-40B4-BE49-F238E27FC236}">
                <a16:creationId xmlns:a16="http://schemas.microsoft.com/office/drawing/2014/main" id="{B7C4687F-E5F5-68A7-C0DF-D339EA757ED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72" t="5337" r="62145" b="52853"/>
          <a:stretch/>
        </p:blipFill>
        <p:spPr bwMode="auto">
          <a:xfrm>
            <a:off x="5285794" y="1224504"/>
            <a:ext cx="1441487" cy="1054904"/>
          </a:xfrm>
          <a:prstGeom prst="rect">
            <a:avLst/>
          </a:prstGeom>
          <a:ln>
            <a:noFill/>
          </a:ln>
          <a:extLst>
            <a:ext uri="{53640926-AAD7-44D8-BBD7-CCE9431645EC}">
              <a14:shadowObscured xmlns:a14="http://schemas.microsoft.com/office/drawing/2010/main"/>
            </a:ext>
          </a:extLst>
        </p:spPr>
      </p:pic>
      <p:sp>
        <p:nvSpPr>
          <p:cNvPr id="33" name="Text Box 1">
            <a:extLst>
              <a:ext uri="{FF2B5EF4-FFF2-40B4-BE49-F238E27FC236}">
                <a16:creationId xmlns:a16="http://schemas.microsoft.com/office/drawing/2014/main" id="{0A4B20C8-F65E-DF9F-C672-511BA12A28EC}"/>
              </a:ext>
            </a:extLst>
          </p:cNvPr>
          <p:cNvSpPr txBox="1"/>
          <p:nvPr/>
        </p:nvSpPr>
        <p:spPr>
          <a:xfrm>
            <a:off x="5303017" y="2373001"/>
            <a:ext cx="1441487" cy="50783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Thông báo khi tương tác không có "chìa khoá"</a:t>
            </a:r>
          </a:p>
        </p:txBody>
      </p:sp>
      <p:pic>
        <p:nvPicPr>
          <p:cNvPr id="34" name="Picture 33">
            <a:extLst>
              <a:ext uri="{FF2B5EF4-FFF2-40B4-BE49-F238E27FC236}">
                <a16:creationId xmlns:a16="http://schemas.microsoft.com/office/drawing/2014/main" id="{3ABADCB2-77AF-4AC9-D9E9-A0C6714391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5153" y="1224504"/>
            <a:ext cx="1250353" cy="1213248"/>
          </a:xfrm>
          <a:prstGeom prst="rect">
            <a:avLst/>
          </a:prstGeom>
        </p:spPr>
      </p:pic>
      <p:sp>
        <p:nvSpPr>
          <p:cNvPr id="35" name="Text Box 1">
            <a:extLst>
              <a:ext uri="{FF2B5EF4-FFF2-40B4-BE49-F238E27FC236}">
                <a16:creationId xmlns:a16="http://schemas.microsoft.com/office/drawing/2014/main" id="{D23C85BB-BBA4-1CE0-1F56-5D53CB00025F}"/>
              </a:ext>
            </a:extLst>
          </p:cNvPr>
          <p:cNvSpPr txBox="1"/>
          <p:nvPr/>
        </p:nvSpPr>
        <p:spPr>
          <a:xfrm>
            <a:off x="7275153" y="2518775"/>
            <a:ext cx="1250353"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Tương tác khi có "chìa khoá"</a:t>
            </a:r>
          </a:p>
        </p:txBody>
      </p:sp>
      <p:pic>
        <p:nvPicPr>
          <p:cNvPr id="2" name="Picture 1">
            <a:extLst>
              <a:ext uri="{FF2B5EF4-FFF2-40B4-BE49-F238E27FC236}">
                <a16:creationId xmlns:a16="http://schemas.microsoft.com/office/drawing/2014/main" id="{A8545374-C1DA-DB96-E764-F91D524EE0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9243" y="3132053"/>
            <a:ext cx="1214588" cy="1208619"/>
          </a:xfrm>
          <a:prstGeom prst="rect">
            <a:avLst/>
          </a:prstGeom>
        </p:spPr>
      </p:pic>
      <p:pic>
        <p:nvPicPr>
          <p:cNvPr id="3" name="Picture 2">
            <a:extLst>
              <a:ext uri="{FF2B5EF4-FFF2-40B4-BE49-F238E27FC236}">
                <a16:creationId xmlns:a16="http://schemas.microsoft.com/office/drawing/2014/main" id="{7F244B65-4E03-7497-66EB-D0832C83CE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73688" y="3147097"/>
            <a:ext cx="1214588" cy="1188882"/>
          </a:xfrm>
          <a:prstGeom prst="rect">
            <a:avLst/>
          </a:prstGeom>
        </p:spPr>
      </p:pic>
      <p:pic>
        <p:nvPicPr>
          <p:cNvPr id="4" name="Picture 3">
            <a:extLst>
              <a:ext uri="{FF2B5EF4-FFF2-40B4-BE49-F238E27FC236}">
                <a16:creationId xmlns:a16="http://schemas.microsoft.com/office/drawing/2014/main" id="{708ED731-F345-9961-0459-B66A741083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93035" y="3129620"/>
            <a:ext cx="1214588" cy="1193705"/>
          </a:xfrm>
          <a:prstGeom prst="rect">
            <a:avLst/>
          </a:prstGeom>
        </p:spPr>
      </p:pic>
      <p:sp>
        <p:nvSpPr>
          <p:cNvPr id="5" name="Text Box 1">
            <a:extLst>
              <a:ext uri="{FF2B5EF4-FFF2-40B4-BE49-F238E27FC236}">
                <a16:creationId xmlns:a16="http://schemas.microsoft.com/office/drawing/2014/main" id="{5B002A72-93E4-EB2F-792B-0DB634CD723B}"/>
              </a:ext>
            </a:extLst>
          </p:cNvPr>
          <p:cNvSpPr txBox="1"/>
          <p:nvPr/>
        </p:nvSpPr>
        <p:spPr>
          <a:xfrm>
            <a:off x="3445080" y="4448449"/>
            <a:ext cx="1622353"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Khối cơ chế "Hộp đẩy được"</a:t>
            </a:r>
          </a:p>
        </p:txBody>
      </p:sp>
      <p:sp>
        <p:nvSpPr>
          <p:cNvPr id="6" name="Text Box 1">
            <a:extLst>
              <a:ext uri="{FF2B5EF4-FFF2-40B4-BE49-F238E27FC236}">
                <a16:creationId xmlns:a16="http://schemas.microsoft.com/office/drawing/2014/main" id="{C54F906B-B3DE-9769-4E8F-7D84BF947FBD}"/>
              </a:ext>
            </a:extLst>
          </p:cNvPr>
          <p:cNvSpPr txBox="1"/>
          <p:nvPr/>
        </p:nvSpPr>
        <p:spPr>
          <a:xfrm>
            <a:off x="5191354" y="4434993"/>
            <a:ext cx="1630365"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Người chơi tiếp xúc gần với mặt trái của khối</a:t>
            </a:r>
          </a:p>
        </p:txBody>
      </p:sp>
      <p:sp>
        <p:nvSpPr>
          <p:cNvPr id="7" name="Text Box 1">
            <a:extLst>
              <a:ext uri="{FF2B5EF4-FFF2-40B4-BE49-F238E27FC236}">
                <a16:creationId xmlns:a16="http://schemas.microsoft.com/office/drawing/2014/main" id="{8DAA9BA6-D267-B743-5474-3C59EC981BDA}"/>
              </a:ext>
            </a:extLst>
          </p:cNvPr>
          <p:cNvSpPr txBox="1"/>
          <p:nvPr/>
        </p:nvSpPr>
        <p:spPr>
          <a:xfrm>
            <a:off x="7084860" y="4430900"/>
            <a:ext cx="1630937" cy="50783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Người chơi nhấn E khi đang tiếp xúc gần, thực hiện đẩy hộp xuống</a:t>
            </a:r>
          </a:p>
        </p:txBody>
      </p:sp>
      <p:sp>
        <p:nvSpPr>
          <p:cNvPr id="8" name="TextBox 7">
            <a:extLst>
              <a:ext uri="{FF2B5EF4-FFF2-40B4-BE49-F238E27FC236}">
                <a16:creationId xmlns:a16="http://schemas.microsoft.com/office/drawing/2014/main" id="{E0C1CEED-4C49-2E92-4BA4-99B03973FCB2}"/>
              </a:ext>
            </a:extLst>
          </p:cNvPr>
          <p:cNvSpPr txBox="1"/>
          <p:nvPr/>
        </p:nvSpPr>
        <p:spPr>
          <a:xfrm>
            <a:off x="8595181" y="4696986"/>
            <a:ext cx="360997" cy="307777"/>
          </a:xfrm>
          <a:prstGeom prst="rect">
            <a:avLst/>
          </a:prstGeom>
          <a:noFill/>
        </p:spPr>
        <p:txBody>
          <a:bodyPr wrap="none" rtlCol="0">
            <a:spAutoFit/>
          </a:bodyPr>
          <a:lstStyle/>
          <a:p>
            <a:pPr algn="r"/>
            <a:r>
              <a:rPr lang="en-US" b="1">
                <a:solidFill>
                  <a:schemeClr val="bg1"/>
                </a:solidFill>
                <a:latin typeface="r0c0i Linotte" pitchFamily="2" charset="0"/>
              </a:rPr>
              <a:t>21</a:t>
            </a:r>
          </a:p>
        </p:txBody>
      </p:sp>
    </p:spTree>
    <p:extLst>
      <p:ext uri="{BB962C8B-B14F-4D97-AF65-F5344CB8AC3E}">
        <p14:creationId xmlns:p14="http://schemas.microsoft.com/office/powerpoint/2010/main" val="2299765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0"/>
        <p:cNvGrpSpPr/>
        <p:nvPr/>
      </p:nvGrpSpPr>
      <p:grpSpPr>
        <a:xfrm>
          <a:off x="0" y="0"/>
          <a:ext cx="0" cy="0"/>
          <a:chOff x="0" y="0"/>
          <a:chExt cx="0" cy="0"/>
        </a:xfrm>
      </p:grpSpPr>
      <p:sp>
        <p:nvSpPr>
          <p:cNvPr id="6941" name="Google Shape;6941;p48"/>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6942" name="Google Shape;6942;p4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Đánh giá và cải thiện</a:t>
            </a:r>
            <a:endParaRPr sz="4000">
              <a:latin typeface="UTM Bebas" panose="02040603050506020204" pitchFamily="18" charset="0"/>
            </a:endParaRPr>
          </a:p>
        </p:txBody>
      </p:sp>
      <p:grpSp>
        <p:nvGrpSpPr>
          <p:cNvPr id="6944" name="Google Shape;6944;p48"/>
          <p:cNvGrpSpPr/>
          <p:nvPr/>
        </p:nvGrpSpPr>
        <p:grpSpPr>
          <a:xfrm>
            <a:off x="8029241" y="154008"/>
            <a:ext cx="264001" cy="226285"/>
            <a:chOff x="753950" y="238125"/>
            <a:chExt cx="6111125" cy="5238075"/>
          </a:xfrm>
        </p:grpSpPr>
        <p:sp>
          <p:nvSpPr>
            <p:cNvPr id="6945" name="Google Shape;6945;p4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4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4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4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4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48"/>
          <p:cNvGrpSpPr/>
          <p:nvPr/>
        </p:nvGrpSpPr>
        <p:grpSpPr>
          <a:xfrm>
            <a:off x="8365321" y="154008"/>
            <a:ext cx="264001" cy="226285"/>
            <a:chOff x="753950" y="238125"/>
            <a:chExt cx="6111125" cy="5238075"/>
          </a:xfrm>
        </p:grpSpPr>
        <p:sp>
          <p:nvSpPr>
            <p:cNvPr id="6973" name="Google Shape;6973;p4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4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48"/>
          <p:cNvGrpSpPr/>
          <p:nvPr/>
        </p:nvGrpSpPr>
        <p:grpSpPr>
          <a:xfrm>
            <a:off x="8701401" y="154008"/>
            <a:ext cx="264001" cy="226285"/>
            <a:chOff x="753950" y="238125"/>
            <a:chExt cx="6111125" cy="5238075"/>
          </a:xfrm>
        </p:grpSpPr>
        <p:sp>
          <p:nvSpPr>
            <p:cNvPr id="7001" name="Google Shape;7001;p4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4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8" name="Google Shape;7028;p48">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7029" name="Google Shape;7029;p48">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7030" name="Google Shape;7030;p48">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
        <p:nvSpPr>
          <p:cNvPr id="2" name="TextBox 1">
            <a:extLst>
              <a:ext uri="{FF2B5EF4-FFF2-40B4-BE49-F238E27FC236}">
                <a16:creationId xmlns:a16="http://schemas.microsoft.com/office/drawing/2014/main" id="{7FACBE90-13DB-D933-DFE8-2B30107FA119}"/>
              </a:ext>
            </a:extLst>
          </p:cNvPr>
          <p:cNvSpPr txBox="1"/>
          <p:nvPr/>
        </p:nvSpPr>
        <p:spPr>
          <a:xfrm>
            <a:off x="8579666" y="4696986"/>
            <a:ext cx="383439" cy="307777"/>
          </a:xfrm>
          <a:prstGeom prst="rect">
            <a:avLst/>
          </a:prstGeom>
          <a:noFill/>
        </p:spPr>
        <p:txBody>
          <a:bodyPr wrap="none" rtlCol="0">
            <a:spAutoFit/>
          </a:bodyPr>
          <a:lstStyle/>
          <a:p>
            <a:pPr algn="r"/>
            <a:r>
              <a:rPr lang="en-US" b="1">
                <a:solidFill>
                  <a:schemeClr val="bg1"/>
                </a:solidFill>
                <a:latin typeface="r0c0i Linotte" pitchFamily="2" charset="0"/>
              </a:rPr>
              <a:t>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41"/>
                                        </p:tgtEl>
                                        <p:attrNameLst>
                                          <p:attrName>style.visibility</p:attrName>
                                        </p:attrNameLst>
                                      </p:cBhvr>
                                      <p:to>
                                        <p:strVal val="visible"/>
                                      </p:to>
                                    </p:set>
                                    <p:anim calcmode="lin" valueType="num">
                                      <p:cBhvr additive="base">
                                        <p:cTn id="7" dur="1000"/>
                                        <p:tgtEl>
                                          <p:spTgt spid="69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942"/>
                                        </p:tgtEl>
                                        <p:attrNameLst>
                                          <p:attrName>style.visibility</p:attrName>
                                        </p:attrNameLst>
                                      </p:cBhvr>
                                      <p:to>
                                        <p:strVal val="visible"/>
                                      </p:to>
                                    </p:set>
                                    <p:anim calcmode="lin" valueType="num">
                                      <p:cBhvr additive="base">
                                        <p:cTn id="10" dur="1000"/>
                                        <p:tgtEl>
                                          <p:spTgt spid="69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34"/>
        <p:cNvGrpSpPr/>
        <p:nvPr/>
      </p:nvGrpSpPr>
      <p:grpSpPr>
        <a:xfrm>
          <a:off x="0" y="0"/>
          <a:ext cx="0" cy="0"/>
          <a:chOff x="0" y="0"/>
          <a:chExt cx="0" cy="0"/>
        </a:xfrm>
      </p:grpSpPr>
      <p:sp>
        <p:nvSpPr>
          <p:cNvPr id="7035" name="Google Shape;7035;p4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VI. Đánh giá và cải thiện</a:t>
            </a:r>
            <a:endParaRPr sz="3200">
              <a:latin typeface="UTM Bebas" panose="02040603050506020204" pitchFamily="18" charset="0"/>
            </a:endParaRPr>
          </a:p>
        </p:txBody>
      </p:sp>
      <p:grpSp>
        <p:nvGrpSpPr>
          <p:cNvPr id="7048" name="Google Shape;7048;p49"/>
          <p:cNvGrpSpPr/>
          <p:nvPr/>
        </p:nvGrpSpPr>
        <p:grpSpPr>
          <a:xfrm rot="-5400000">
            <a:off x="2488116" y="535371"/>
            <a:ext cx="242781" cy="161857"/>
            <a:chOff x="2500050" y="3730175"/>
            <a:chExt cx="2619000" cy="1746025"/>
          </a:xfrm>
        </p:grpSpPr>
        <p:sp>
          <p:nvSpPr>
            <p:cNvPr id="7049" name="Google Shape;7049;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49"/>
          <p:cNvGrpSpPr/>
          <p:nvPr/>
        </p:nvGrpSpPr>
        <p:grpSpPr>
          <a:xfrm rot="5400000">
            <a:off x="6413105" y="535371"/>
            <a:ext cx="242781" cy="161857"/>
            <a:chOff x="2500050" y="3730175"/>
            <a:chExt cx="2619000" cy="1746025"/>
          </a:xfrm>
        </p:grpSpPr>
        <p:sp>
          <p:nvSpPr>
            <p:cNvPr id="7054" name="Google Shape;7054;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5718;p33">
            <a:extLst>
              <a:ext uri="{FF2B5EF4-FFF2-40B4-BE49-F238E27FC236}">
                <a16:creationId xmlns:a16="http://schemas.microsoft.com/office/drawing/2014/main" id="{C0492400-1831-D436-C314-A195EDE11608}"/>
              </a:ext>
            </a:extLst>
          </p:cNvPr>
          <p:cNvSpPr/>
          <p:nvPr/>
        </p:nvSpPr>
        <p:spPr>
          <a:xfrm>
            <a:off x="839340" y="939971"/>
            <a:ext cx="3427860" cy="3775579"/>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20;p33">
            <a:extLst>
              <a:ext uri="{FF2B5EF4-FFF2-40B4-BE49-F238E27FC236}">
                <a16:creationId xmlns:a16="http://schemas.microsoft.com/office/drawing/2014/main" id="{82FDDD3F-6FBE-8F99-8BDA-4E62DE290AFE}"/>
              </a:ext>
            </a:extLst>
          </p:cNvPr>
          <p:cNvSpPr txBox="1">
            <a:spLocks/>
          </p:cNvSpPr>
          <p:nvPr/>
        </p:nvSpPr>
        <p:spPr>
          <a:xfrm>
            <a:off x="958240" y="1365055"/>
            <a:ext cx="3190060" cy="2785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spcAft>
                <a:spcPts val="1600"/>
              </a:spcAft>
            </a:pPr>
            <a:r>
              <a:rPr lang="en-US" b="1">
                <a:latin typeface="r0c0i Linotte" pitchFamily="2" charset="0"/>
              </a:rPr>
              <a:t>Đánh giá khuyết điểm</a:t>
            </a:r>
          </a:p>
          <a:p>
            <a:pPr marL="0" indent="0">
              <a:spcAft>
                <a:spcPts val="1600"/>
              </a:spcAft>
            </a:pPr>
            <a:r>
              <a:rPr lang="en-US">
                <a:latin typeface="r0c0i Linotte" pitchFamily="2" charset="0"/>
              </a:rPr>
              <a:t>Nội dung trò chơi còn ít, chưa đa dạng</a:t>
            </a:r>
          </a:p>
          <a:p>
            <a:pPr marL="0" indent="0">
              <a:spcAft>
                <a:spcPts val="1600"/>
              </a:spcAft>
            </a:pPr>
            <a:r>
              <a:rPr lang="en-US">
                <a:latin typeface="r0c0i Linotte" pitchFamily="2" charset="0"/>
              </a:rPr>
              <a:t>Cấu trúc lập trình chưa hoàn toàn tối ưu, có khả năng xảy ra lỗi, lag, khó khăn trong mở rộng, nâng cấp</a:t>
            </a:r>
          </a:p>
          <a:p>
            <a:pPr marL="0" indent="0">
              <a:spcAft>
                <a:spcPts val="1600"/>
              </a:spcAft>
            </a:pPr>
            <a:r>
              <a:rPr lang="en-US">
                <a:latin typeface="r0c0i Linotte" pitchFamily="2" charset="0"/>
              </a:rPr>
              <a:t>Chưa có giao diện thiết kế màn chơi trực quan</a:t>
            </a:r>
          </a:p>
          <a:p>
            <a:pPr marL="0" indent="0">
              <a:spcAft>
                <a:spcPts val="1600"/>
              </a:spcAft>
            </a:pPr>
            <a:endParaRPr lang="vi-VN">
              <a:latin typeface="r0c0i Linotte" pitchFamily="2" charset="0"/>
            </a:endParaRPr>
          </a:p>
        </p:txBody>
      </p:sp>
      <p:sp>
        <p:nvSpPr>
          <p:cNvPr id="28" name="Google Shape;5731;p33">
            <a:extLst>
              <a:ext uri="{FF2B5EF4-FFF2-40B4-BE49-F238E27FC236}">
                <a16:creationId xmlns:a16="http://schemas.microsoft.com/office/drawing/2014/main" id="{DF72606B-6356-C580-051D-595FE93C0472}"/>
              </a:ext>
            </a:extLst>
          </p:cNvPr>
          <p:cNvSpPr/>
          <p:nvPr/>
        </p:nvSpPr>
        <p:spPr>
          <a:xfrm>
            <a:off x="958240" y="1060265"/>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2;p33">
            <a:extLst>
              <a:ext uri="{FF2B5EF4-FFF2-40B4-BE49-F238E27FC236}">
                <a16:creationId xmlns:a16="http://schemas.microsoft.com/office/drawing/2014/main" id="{F1BDA51D-C0FA-8035-983B-2F6EBA98CF55}"/>
              </a:ext>
            </a:extLst>
          </p:cNvPr>
          <p:cNvSpPr/>
          <p:nvPr/>
        </p:nvSpPr>
        <p:spPr>
          <a:xfrm rot="17998898">
            <a:off x="3926159" y="4441450"/>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18;p33">
            <a:extLst>
              <a:ext uri="{FF2B5EF4-FFF2-40B4-BE49-F238E27FC236}">
                <a16:creationId xmlns:a16="http://schemas.microsoft.com/office/drawing/2014/main" id="{78739DC3-64B7-CD8C-FC17-07D774A9CB4B}"/>
              </a:ext>
            </a:extLst>
          </p:cNvPr>
          <p:cNvSpPr/>
          <p:nvPr/>
        </p:nvSpPr>
        <p:spPr>
          <a:xfrm>
            <a:off x="4901494" y="939971"/>
            <a:ext cx="3427860" cy="3775579"/>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20;p33">
            <a:extLst>
              <a:ext uri="{FF2B5EF4-FFF2-40B4-BE49-F238E27FC236}">
                <a16:creationId xmlns:a16="http://schemas.microsoft.com/office/drawing/2014/main" id="{1D58E776-DDCE-BDCA-0140-429E6A2D5B2F}"/>
              </a:ext>
            </a:extLst>
          </p:cNvPr>
          <p:cNvSpPr txBox="1">
            <a:spLocks/>
          </p:cNvSpPr>
          <p:nvPr/>
        </p:nvSpPr>
        <p:spPr>
          <a:xfrm>
            <a:off x="4979931" y="1418112"/>
            <a:ext cx="3190060" cy="2785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spcAft>
                <a:spcPts val="1600"/>
              </a:spcAft>
            </a:pPr>
            <a:r>
              <a:rPr lang="en-US" b="1">
                <a:latin typeface="r0c0i Linotte" pitchFamily="2" charset="0"/>
              </a:rPr>
              <a:t>Phương hướng cải thiện</a:t>
            </a:r>
          </a:p>
          <a:p>
            <a:pPr marL="0" indent="0">
              <a:spcAft>
                <a:spcPts val="1600"/>
              </a:spcAft>
            </a:pPr>
            <a:r>
              <a:rPr lang="en-US">
                <a:latin typeface="r0c0i Linotte" pitchFamily="2" charset="0"/>
              </a:rPr>
              <a:t>Tối ưu lệnh, tái cấu trúc chương trình hoàn chỉnh theo lập trình hướng đối tượng</a:t>
            </a:r>
          </a:p>
          <a:p>
            <a:pPr marL="0" indent="0">
              <a:spcAft>
                <a:spcPts val="1600"/>
              </a:spcAft>
            </a:pPr>
            <a:r>
              <a:rPr lang="en-US">
                <a:latin typeface="r0c0i Linotte" pitchFamily="2" charset="0"/>
              </a:rPr>
              <a:t>Thêm nội dung mới, đa dạng về đồ hoạ</a:t>
            </a:r>
          </a:p>
          <a:p>
            <a:pPr marL="0" indent="0">
              <a:spcAft>
                <a:spcPts val="1600"/>
              </a:spcAft>
            </a:pPr>
            <a:r>
              <a:rPr lang="en-US">
                <a:latin typeface="r0c0i Linotte" pitchFamily="2" charset="0"/>
              </a:rPr>
              <a:t>Phát triển giao diện thiết kế màn chơi mới, sửa màn chơi</a:t>
            </a:r>
          </a:p>
          <a:p>
            <a:pPr marL="0" indent="0">
              <a:spcAft>
                <a:spcPts val="1600"/>
              </a:spcAft>
            </a:pPr>
            <a:endParaRPr lang="vi-VN">
              <a:latin typeface="r0c0i Linotte" pitchFamily="2" charset="0"/>
            </a:endParaRPr>
          </a:p>
        </p:txBody>
      </p:sp>
      <p:sp>
        <p:nvSpPr>
          <p:cNvPr id="32" name="Google Shape;5731;p33">
            <a:extLst>
              <a:ext uri="{FF2B5EF4-FFF2-40B4-BE49-F238E27FC236}">
                <a16:creationId xmlns:a16="http://schemas.microsoft.com/office/drawing/2014/main" id="{65F6C1F8-5EFF-36B5-00F9-45330969F4B8}"/>
              </a:ext>
            </a:extLst>
          </p:cNvPr>
          <p:cNvSpPr/>
          <p:nvPr/>
        </p:nvSpPr>
        <p:spPr>
          <a:xfrm>
            <a:off x="5020394" y="1060265"/>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32;p33">
            <a:extLst>
              <a:ext uri="{FF2B5EF4-FFF2-40B4-BE49-F238E27FC236}">
                <a16:creationId xmlns:a16="http://schemas.microsoft.com/office/drawing/2014/main" id="{CF86727A-CA14-466F-8723-1709789DDECD}"/>
              </a:ext>
            </a:extLst>
          </p:cNvPr>
          <p:cNvSpPr/>
          <p:nvPr/>
        </p:nvSpPr>
        <p:spPr>
          <a:xfrm rot="17998898">
            <a:off x="7988313" y="4441450"/>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6F43756-7AC5-6BFD-FE29-D90D2960B76F}"/>
              </a:ext>
            </a:extLst>
          </p:cNvPr>
          <p:cNvSpPr txBox="1"/>
          <p:nvPr/>
        </p:nvSpPr>
        <p:spPr>
          <a:xfrm>
            <a:off x="8581269" y="4696986"/>
            <a:ext cx="381836" cy="307777"/>
          </a:xfrm>
          <a:prstGeom prst="rect">
            <a:avLst/>
          </a:prstGeom>
          <a:noFill/>
        </p:spPr>
        <p:txBody>
          <a:bodyPr wrap="none" rtlCol="0">
            <a:spAutoFit/>
          </a:bodyPr>
          <a:lstStyle/>
          <a:p>
            <a:pPr algn="r"/>
            <a:r>
              <a:rPr lang="en-US" b="1">
                <a:solidFill>
                  <a:schemeClr val="bg1"/>
                </a:solidFill>
                <a:latin typeface="r0c0i Linotte" pitchFamily="2" charset="0"/>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Shape 7140"/>
        <p:cNvGrpSpPr/>
        <p:nvPr/>
      </p:nvGrpSpPr>
      <p:grpSpPr>
        <a:xfrm>
          <a:off x="0" y="0"/>
          <a:ext cx="0" cy="0"/>
          <a:chOff x="0" y="0"/>
          <a:chExt cx="0" cy="0"/>
        </a:xfrm>
      </p:grpSpPr>
      <p:sp>
        <p:nvSpPr>
          <p:cNvPr id="7141" name="Google Shape;7141;p51"/>
          <p:cNvSpPr txBox="1">
            <a:spLocks noGrp="1"/>
          </p:cNvSpPr>
          <p:nvPr>
            <p:ph type="title"/>
          </p:nvPr>
        </p:nvSpPr>
        <p:spPr>
          <a:xfrm>
            <a:off x="716280" y="839125"/>
            <a:ext cx="771144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cảm ơn Cô và các bạn đã lắng nghe!</a:t>
            </a:r>
            <a:endParaRPr>
              <a:latin typeface="UTM Bebas" panose="02040603050506020204" pitchFamily="18" charset="0"/>
            </a:endParaRPr>
          </a:p>
        </p:txBody>
      </p:sp>
      <p:sp>
        <p:nvSpPr>
          <p:cNvPr id="7142" name="Google Shape;7142;p51"/>
          <p:cNvSpPr txBox="1">
            <a:spLocks noGrp="1"/>
          </p:cNvSpPr>
          <p:nvPr>
            <p:ph type="subTitle" idx="1"/>
          </p:nvPr>
        </p:nvSpPr>
        <p:spPr>
          <a:xfrm>
            <a:off x="1806341" y="1988316"/>
            <a:ext cx="5531318" cy="13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0c0i Linotte" pitchFamily="2" charset="0"/>
              </a:rPr>
              <a:t>[Little Cat goes the Knowledge path]</a:t>
            </a:r>
          </a:p>
          <a:p>
            <a:pPr marL="0" lvl="0" indent="0" algn="ctr" rtl="0">
              <a:spcBef>
                <a:spcPts val="0"/>
              </a:spcBef>
              <a:spcAft>
                <a:spcPts val="0"/>
              </a:spcAft>
              <a:buNone/>
            </a:pPr>
            <a:endParaRPr lang="en-US">
              <a:latin typeface="r0c0i Linotte" pitchFamily="2" charset="0"/>
            </a:endParaRPr>
          </a:p>
          <a:p>
            <a:pPr marL="0" lvl="0" indent="0" algn="ctr" rtl="0">
              <a:spcBef>
                <a:spcPts val="0"/>
              </a:spcBef>
              <a:spcAft>
                <a:spcPts val="0"/>
              </a:spcAft>
              <a:buNone/>
            </a:pPr>
            <a:r>
              <a:rPr lang="en-US">
                <a:latin typeface="r0c0i Linotte" pitchFamily="2" charset="0"/>
              </a:rPr>
              <a:t>Bài tập lớn môn học Công nghệ Java</a:t>
            </a:r>
          </a:p>
          <a:p>
            <a:pPr marL="0" lvl="0" indent="0" algn="ctr" rtl="0">
              <a:spcBef>
                <a:spcPts val="0"/>
              </a:spcBef>
              <a:spcAft>
                <a:spcPts val="0"/>
              </a:spcAft>
              <a:buNone/>
            </a:pPr>
            <a:r>
              <a:rPr lang="en-US">
                <a:latin typeface="r0c0i Linotte" pitchFamily="2" charset="0"/>
              </a:rPr>
              <a:t>Đề tài: Lập trình trò chơi chủ đề đi cảnh bằng Java</a:t>
            </a:r>
          </a:p>
          <a:p>
            <a:pPr marL="0" lvl="0" indent="0" algn="ctr" rtl="0">
              <a:spcBef>
                <a:spcPts val="0"/>
              </a:spcBef>
              <a:spcAft>
                <a:spcPts val="0"/>
              </a:spcAft>
              <a:buNone/>
            </a:pPr>
            <a:endParaRPr lang="en-US">
              <a:latin typeface="r0c0i Linotte" pitchFamily="2" charset="0"/>
            </a:endParaRPr>
          </a:p>
          <a:p>
            <a:pPr marL="0" lvl="0" indent="0" algn="ctr" rtl="0">
              <a:spcBef>
                <a:spcPts val="0"/>
              </a:spcBef>
              <a:spcAft>
                <a:spcPts val="0"/>
              </a:spcAft>
              <a:buNone/>
            </a:pPr>
            <a:endParaRPr lang="en-US">
              <a:latin typeface="r0c0i Linotte" pitchFamily="2" charset="0"/>
            </a:endParaRPr>
          </a:p>
          <a:p>
            <a:pPr marL="0" lvl="0" indent="0" algn="ctr" rtl="0">
              <a:spcBef>
                <a:spcPts val="0"/>
              </a:spcBef>
              <a:spcAft>
                <a:spcPts val="0"/>
              </a:spcAft>
              <a:buNone/>
            </a:pPr>
            <a:r>
              <a:rPr lang="en-US">
                <a:solidFill>
                  <a:schemeClr val="accent1"/>
                </a:solidFill>
                <a:latin typeface="r0c0i Linotte" pitchFamily="2" charset="0"/>
              </a:rPr>
              <a:t>Sinh viên thực hiện: Lê Đăng Sơn</a:t>
            </a:r>
          </a:p>
          <a:p>
            <a:pPr marL="0" lvl="0" indent="0" algn="ctr" rtl="0">
              <a:spcBef>
                <a:spcPts val="0"/>
              </a:spcBef>
              <a:spcAft>
                <a:spcPts val="0"/>
              </a:spcAft>
              <a:buNone/>
            </a:pPr>
            <a:r>
              <a:rPr lang="en-US">
                <a:solidFill>
                  <a:schemeClr val="accent1"/>
                </a:solidFill>
                <a:latin typeface="r0c0i Linotte" pitchFamily="2" charset="0"/>
              </a:rPr>
              <a:t>Mã sinh viên: 221230972</a:t>
            </a:r>
          </a:p>
          <a:p>
            <a:pPr marL="0" lvl="0" indent="0" algn="ctr" rtl="0">
              <a:spcBef>
                <a:spcPts val="0"/>
              </a:spcBef>
              <a:spcAft>
                <a:spcPts val="0"/>
              </a:spcAft>
              <a:buNone/>
            </a:pPr>
            <a:r>
              <a:rPr lang="en-US">
                <a:solidFill>
                  <a:schemeClr val="accent1"/>
                </a:solidFill>
                <a:latin typeface="r0c0i Linotte" pitchFamily="2" charset="0"/>
              </a:rPr>
              <a:t>Giảng viên hướng dẫn: Đào Thị Lệ Thuỷ</a:t>
            </a:r>
            <a:endParaRPr>
              <a:solidFill>
                <a:schemeClr val="accent1"/>
              </a:solidFill>
              <a:latin typeface="r0c0i Linotte"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Khái niệm</a:t>
            </a:r>
            <a:endParaRPr sz="4000">
              <a:latin typeface="UTM Bebas" panose="02040603050506020204" pitchFamily="18" charset="0"/>
            </a:endParaRPr>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sp>
        <p:nvSpPr>
          <p:cNvPr id="2" name="TextBox 1">
            <a:extLst>
              <a:ext uri="{FF2B5EF4-FFF2-40B4-BE49-F238E27FC236}">
                <a16:creationId xmlns:a16="http://schemas.microsoft.com/office/drawing/2014/main" id="{6C9EC03C-F5BF-62E7-2670-AC6B4F1A8CAF}"/>
              </a:ext>
            </a:extLst>
          </p:cNvPr>
          <p:cNvSpPr txBox="1"/>
          <p:nvPr/>
        </p:nvSpPr>
        <p:spPr>
          <a:xfrm>
            <a:off x="8679052" y="4696986"/>
            <a:ext cx="284053" cy="307777"/>
          </a:xfrm>
          <a:prstGeom prst="rect">
            <a:avLst/>
          </a:prstGeom>
          <a:noFill/>
        </p:spPr>
        <p:txBody>
          <a:bodyPr wrap="none" rtlCol="0">
            <a:spAutoFit/>
          </a:bodyPr>
          <a:lstStyle/>
          <a:p>
            <a:pPr algn="r"/>
            <a:r>
              <a:rPr lang="en-US" b="1">
                <a:solidFill>
                  <a:schemeClr val="bg1"/>
                </a:solidFill>
                <a:latin typeface="r0c0i Linotte" pitchFamily="2"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6"/>
                                        </p:tgtEl>
                                        <p:attrNameLst>
                                          <p:attrName>style.visibility</p:attrName>
                                        </p:attrNameLst>
                                      </p:cBhvr>
                                      <p:to>
                                        <p:strVal val="visible"/>
                                      </p:to>
                                    </p:set>
                                    <p:animEffect transition="in" filter="fade">
                                      <p:cBhvr>
                                        <p:cTn id="7" dur="1000"/>
                                        <p:tgtEl>
                                          <p:spTgt spid="5626"/>
                                        </p:tgtEl>
                                      </p:cBhvr>
                                    </p:animEffect>
                                  </p:childTnLst>
                                </p:cTn>
                              </p:par>
                              <p:par>
                                <p:cTn id="8" presetID="10" presetClass="entr" presetSubtype="0" fill="hold" nodeType="withEffect">
                                  <p:stCondLst>
                                    <p:cond delay="0"/>
                                  </p:stCondLst>
                                  <p:childTnLst>
                                    <p:set>
                                      <p:cBhvr>
                                        <p:cTn id="9" dur="1" fill="hold">
                                          <p:stCondLst>
                                            <p:cond delay="0"/>
                                          </p:stCondLst>
                                        </p:cTn>
                                        <p:tgtEl>
                                          <p:spTgt spid="5625"/>
                                        </p:tgtEl>
                                        <p:attrNameLst>
                                          <p:attrName>style.visibility</p:attrName>
                                        </p:attrNameLst>
                                      </p:cBhvr>
                                      <p:to>
                                        <p:strVal val="visible"/>
                                      </p:to>
                                    </p:set>
                                    <p:animEffect transition="in" filter="fade">
                                      <p:cBhvr>
                                        <p:cTn id="10" dur="1000"/>
                                        <p:tgtEl>
                                          <p:spTgt spid="5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1586100" y="1572200"/>
            <a:ext cx="5971800" cy="28158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a:latin typeface="UTM Bebas" panose="02040603050506020204" pitchFamily="18" charset="0"/>
              </a:rPr>
              <a:t>I. Khái niệm</a:t>
            </a:r>
            <a:endParaRPr sz="3200">
              <a:latin typeface="UTM Bebas" panose="02040603050506020204" pitchFamily="18" charset="0"/>
            </a:endParaRPr>
          </a:p>
        </p:txBody>
      </p:sp>
      <p:sp>
        <p:nvSpPr>
          <p:cNvPr id="5720" name="Google Shape;5720;p33"/>
          <p:cNvSpPr txBox="1">
            <a:spLocks noGrp="1"/>
          </p:cNvSpPr>
          <p:nvPr>
            <p:ph type="body" idx="1"/>
          </p:nvPr>
        </p:nvSpPr>
        <p:spPr>
          <a:xfrm>
            <a:off x="1793240" y="2035040"/>
            <a:ext cx="5557520" cy="1968600"/>
          </a:xfrm>
          <a:prstGeom prst="rect">
            <a:avLst/>
          </a:prstGeom>
        </p:spPr>
        <p:txBody>
          <a:bodyPr spcFirstLastPara="1" wrap="square" lIns="91425" tIns="91425" rIns="91425" bIns="91425" anchor="t" anchorCtr="0">
            <a:noAutofit/>
          </a:bodyPr>
          <a:lstStyle/>
          <a:p>
            <a:pPr marL="0" indent="0">
              <a:spcAft>
                <a:spcPts val="1600"/>
              </a:spcAft>
              <a:buNone/>
            </a:pPr>
            <a:r>
              <a:rPr lang="en-US" i="1">
                <a:latin typeface="r0c0i Linotte" pitchFamily="2" charset="0"/>
              </a:rPr>
              <a:t>“</a:t>
            </a:r>
            <a:r>
              <a:rPr lang="en-US" i="1">
                <a:solidFill>
                  <a:schemeClr val="bg1"/>
                </a:solidFill>
                <a:effectLst/>
                <a:latin typeface="r0c0i Linotte" pitchFamily="2" charset="0"/>
                <a:ea typeface="Times New Roman" panose="02020603050405020304" pitchFamily="18" charset="0"/>
              </a:rPr>
              <a:t>Trò chơi đi cảnh là một thể loại phụ của trò chơi hành động, có mục tiêu cốt lõi là di chuyển nhân vật đến các điểm trong môi trường màn chơi. Màn chơi có các địa hình không bằng phẳng với nhiều độ cao khác nhau, yêu cầu người chơi phải thao tác nhảy và leo trèo để đi tiếp.</a:t>
            </a:r>
            <a:r>
              <a:rPr lang="en-US" i="1">
                <a:latin typeface="r0c0i Linotte" pitchFamily="2" charset="0"/>
              </a:rPr>
              <a:t>”</a:t>
            </a:r>
          </a:p>
          <a:p>
            <a:pPr marL="0" indent="0">
              <a:spcAft>
                <a:spcPts val="1600"/>
              </a:spcAft>
              <a:buNone/>
            </a:pPr>
            <a:r>
              <a:rPr lang="en-US">
                <a:latin typeface="r0c0i Linotte" pitchFamily="2" charset="0"/>
              </a:rPr>
              <a:t>Theo Wikipedia - Platformer</a:t>
            </a:r>
            <a:endParaRPr i="1">
              <a:latin typeface="r0c0i Linotte" pitchFamily="2" charset="0"/>
            </a:endParaRPr>
          </a:p>
        </p:txBody>
      </p:sp>
      <p:grpSp>
        <p:nvGrpSpPr>
          <p:cNvPr id="5721" name="Google Shape;5721;p33"/>
          <p:cNvGrpSpPr/>
          <p:nvPr/>
        </p:nvGrpSpPr>
        <p:grpSpPr>
          <a:xfrm rot="-5400000">
            <a:off x="3315110" y="528218"/>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5566957" y="519186"/>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33"/>
          <p:cNvSpPr/>
          <p:nvPr/>
        </p:nvSpPr>
        <p:spPr>
          <a:xfrm>
            <a:off x="1781725" y="1739125"/>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3"/>
          <p:cNvSpPr/>
          <p:nvPr/>
        </p:nvSpPr>
        <p:spPr>
          <a:xfrm rot="-3601102">
            <a:off x="7157040" y="4038806"/>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2C309C7-E8CB-0E2D-3599-4785DCD4DE9B}"/>
              </a:ext>
            </a:extLst>
          </p:cNvPr>
          <p:cNvSpPr txBox="1"/>
          <p:nvPr/>
        </p:nvSpPr>
        <p:spPr>
          <a:xfrm>
            <a:off x="3281094" y="835704"/>
            <a:ext cx="2488182" cy="307777"/>
          </a:xfrm>
          <a:prstGeom prst="rect">
            <a:avLst/>
          </a:prstGeom>
          <a:noFill/>
        </p:spPr>
        <p:txBody>
          <a:bodyPr wrap="none" rtlCol="0">
            <a:spAutoFit/>
          </a:bodyPr>
          <a:lstStyle/>
          <a:p>
            <a:r>
              <a:rPr lang="en-US" b="1">
                <a:solidFill>
                  <a:schemeClr val="bg1"/>
                </a:solidFill>
                <a:latin typeface="r0c0i Linotte" pitchFamily="2" charset="0"/>
              </a:rPr>
              <a:t>Khái niệm về trò chơi đi cảnh</a:t>
            </a:r>
          </a:p>
        </p:txBody>
      </p:sp>
      <p:sp>
        <p:nvSpPr>
          <p:cNvPr id="3" name="TextBox 2">
            <a:extLst>
              <a:ext uri="{FF2B5EF4-FFF2-40B4-BE49-F238E27FC236}">
                <a16:creationId xmlns:a16="http://schemas.microsoft.com/office/drawing/2014/main" id="{4BFE2E92-A6B6-C465-71F1-503962BBA804}"/>
              </a:ext>
            </a:extLst>
          </p:cNvPr>
          <p:cNvSpPr txBox="1"/>
          <p:nvPr/>
        </p:nvSpPr>
        <p:spPr>
          <a:xfrm>
            <a:off x="8680655" y="4696986"/>
            <a:ext cx="282450" cy="307777"/>
          </a:xfrm>
          <a:prstGeom prst="rect">
            <a:avLst/>
          </a:prstGeom>
          <a:noFill/>
        </p:spPr>
        <p:txBody>
          <a:bodyPr wrap="none" rtlCol="0">
            <a:spAutoFit/>
          </a:bodyPr>
          <a:lstStyle/>
          <a:p>
            <a:pPr algn="r"/>
            <a:r>
              <a:rPr lang="en-US" b="1">
                <a:solidFill>
                  <a:schemeClr val="bg1"/>
                </a:solidFill>
                <a:latin typeface="r0c0i Linotte" pitchFamily="2" charset="0"/>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a:latin typeface="UTM Bebas" panose="02040603050506020204" pitchFamily="18" charset="0"/>
              </a:rPr>
              <a:t>I. Khái niệm</a:t>
            </a:r>
            <a:endParaRPr sz="3200">
              <a:latin typeface="UTM Bebas" panose="02040603050506020204" pitchFamily="18" charset="0"/>
            </a:endParaRPr>
          </a:p>
        </p:txBody>
      </p:sp>
      <p:grpSp>
        <p:nvGrpSpPr>
          <p:cNvPr id="5721" name="Google Shape;5721;p33"/>
          <p:cNvGrpSpPr/>
          <p:nvPr/>
        </p:nvGrpSpPr>
        <p:grpSpPr>
          <a:xfrm rot="-5400000">
            <a:off x="3315110" y="528218"/>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5559465" y="521289"/>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Blobby's Quest: 2D Platformer - Ứng dụng trên Google Play">
            <a:extLst>
              <a:ext uri="{FF2B5EF4-FFF2-40B4-BE49-F238E27FC236}">
                <a16:creationId xmlns:a16="http://schemas.microsoft.com/office/drawing/2014/main" id="{8C6B887E-7E18-EAAF-1DC5-D61A51A2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4" y="1579418"/>
            <a:ext cx="3713019" cy="208857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87;p34">
            <a:extLst>
              <a:ext uri="{FF2B5EF4-FFF2-40B4-BE49-F238E27FC236}">
                <a16:creationId xmlns:a16="http://schemas.microsoft.com/office/drawing/2014/main" id="{F924792F-E833-FD24-F1B1-A6091A12712A}"/>
              </a:ext>
            </a:extLst>
          </p:cNvPr>
          <p:cNvSpPr/>
          <p:nvPr/>
        </p:nvSpPr>
        <p:spPr>
          <a:xfrm>
            <a:off x="457201" y="148049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88;p34">
            <a:extLst>
              <a:ext uri="{FF2B5EF4-FFF2-40B4-BE49-F238E27FC236}">
                <a16:creationId xmlns:a16="http://schemas.microsoft.com/office/drawing/2014/main" id="{F2BB4635-0BCC-A3C8-3D6B-1C88A03AC1D0}"/>
              </a:ext>
            </a:extLst>
          </p:cNvPr>
          <p:cNvSpPr/>
          <p:nvPr/>
        </p:nvSpPr>
        <p:spPr>
          <a:xfrm rot="10800000">
            <a:off x="4003966" y="337511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his breezy 3D platformer embraces its simplicity as a strength | Digital  Trends">
            <a:extLst>
              <a:ext uri="{FF2B5EF4-FFF2-40B4-BE49-F238E27FC236}">
                <a16:creationId xmlns:a16="http://schemas.microsoft.com/office/drawing/2014/main" id="{8EE8F26D-088A-8C79-364B-93BC20802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780" y="1662890"/>
            <a:ext cx="3713019" cy="194933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789;p34">
            <a:extLst>
              <a:ext uri="{FF2B5EF4-FFF2-40B4-BE49-F238E27FC236}">
                <a16:creationId xmlns:a16="http://schemas.microsoft.com/office/drawing/2014/main" id="{C2ED74DA-9B25-6200-5395-4A08F6F6A147}"/>
              </a:ext>
            </a:extLst>
          </p:cNvPr>
          <p:cNvSpPr/>
          <p:nvPr/>
        </p:nvSpPr>
        <p:spPr>
          <a:xfrm rot="5400000">
            <a:off x="8400845" y="1511736"/>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90;p34">
            <a:extLst>
              <a:ext uri="{FF2B5EF4-FFF2-40B4-BE49-F238E27FC236}">
                <a16:creationId xmlns:a16="http://schemas.microsoft.com/office/drawing/2014/main" id="{E77549FF-596D-462E-A2CA-6390C38F7131}"/>
              </a:ext>
            </a:extLst>
          </p:cNvPr>
          <p:cNvSpPr/>
          <p:nvPr/>
        </p:nvSpPr>
        <p:spPr>
          <a:xfrm rot="16200000">
            <a:off x="4861007" y="3375111"/>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E6B937DB-8BB0-1CAA-29E7-40F6A5DFF2E6}"/>
              </a:ext>
            </a:extLst>
          </p:cNvPr>
          <p:cNvSpPr txBox="1"/>
          <p:nvPr/>
        </p:nvSpPr>
        <p:spPr>
          <a:xfrm>
            <a:off x="4225263" y="835704"/>
            <a:ext cx="599844" cy="307777"/>
          </a:xfrm>
          <a:prstGeom prst="rect">
            <a:avLst/>
          </a:prstGeom>
          <a:noFill/>
        </p:spPr>
        <p:txBody>
          <a:bodyPr wrap="none" rtlCol="0">
            <a:spAutoFit/>
          </a:bodyPr>
          <a:lstStyle/>
          <a:p>
            <a:pPr algn="ctr"/>
            <a:r>
              <a:rPr lang="en-US" b="1">
                <a:solidFill>
                  <a:schemeClr val="bg1"/>
                </a:solidFill>
                <a:latin typeface="r0c0i Linotte" pitchFamily="2" charset="0"/>
              </a:rPr>
              <a:t>Ví dụ</a:t>
            </a:r>
          </a:p>
        </p:txBody>
      </p:sp>
      <p:sp>
        <p:nvSpPr>
          <p:cNvPr id="12" name="TextBox 11">
            <a:extLst>
              <a:ext uri="{FF2B5EF4-FFF2-40B4-BE49-F238E27FC236}">
                <a16:creationId xmlns:a16="http://schemas.microsoft.com/office/drawing/2014/main" id="{F1F1C84F-2637-0650-BC01-39C453A31D80}"/>
              </a:ext>
            </a:extLst>
          </p:cNvPr>
          <p:cNvSpPr txBox="1"/>
          <p:nvPr/>
        </p:nvSpPr>
        <p:spPr>
          <a:xfrm>
            <a:off x="5360976" y="3784779"/>
            <a:ext cx="2938625" cy="523220"/>
          </a:xfrm>
          <a:prstGeom prst="rect">
            <a:avLst/>
          </a:prstGeom>
          <a:noFill/>
        </p:spPr>
        <p:txBody>
          <a:bodyPr wrap="none" rtlCol="0">
            <a:spAutoFit/>
          </a:bodyPr>
          <a:lstStyle/>
          <a:p>
            <a:pPr algn="ctr"/>
            <a:r>
              <a:rPr lang="en-US" b="0" i="1">
                <a:solidFill>
                  <a:schemeClr val="bg1"/>
                </a:solidFill>
                <a:effectLst/>
                <a:latin typeface="r0c0i Linotte" pitchFamily="2" charset="0"/>
              </a:rPr>
              <a:t>“Koa and the Five Pirates of Mara”, </a:t>
            </a:r>
          </a:p>
          <a:p>
            <a:pPr algn="ctr"/>
            <a:r>
              <a:rPr lang="en-US" b="0">
                <a:solidFill>
                  <a:schemeClr val="bg1"/>
                </a:solidFill>
                <a:effectLst/>
                <a:latin typeface="r0c0i Linotte" pitchFamily="2" charset="0"/>
              </a:rPr>
              <a:t>một trò chơi đi cảnh đồ hoạ 3D</a:t>
            </a:r>
            <a:endParaRPr lang="en-US">
              <a:solidFill>
                <a:schemeClr val="bg1"/>
              </a:solidFill>
              <a:latin typeface="r0c0i Linotte" pitchFamily="2" charset="0"/>
            </a:endParaRPr>
          </a:p>
        </p:txBody>
      </p:sp>
      <p:sp>
        <p:nvSpPr>
          <p:cNvPr id="13" name="TextBox 12">
            <a:extLst>
              <a:ext uri="{FF2B5EF4-FFF2-40B4-BE49-F238E27FC236}">
                <a16:creationId xmlns:a16="http://schemas.microsoft.com/office/drawing/2014/main" id="{BA318841-5BBB-E0BE-EA03-468B9770BEC2}"/>
              </a:ext>
            </a:extLst>
          </p:cNvPr>
          <p:cNvSpPr txBox="1"/>
          <p:nvPr/>
        </p:nvSpPr>
        <p:spPr>
          <a:xfrm>
            <a:off x="1184764" y="3784779"/>
            <a:ext cx="2699778" cy="523220"/>
          </a:xfrm>
          <a:prstGeom prst="rect">
            <a:avLst/>
          </a:prstGeom>
          <a:noFill/>
        </p:spPr>
        <p:txBody>
          <a:bodyPr wrap="none" rtlCol="0">
            <a:spAutoFit/>
          </a:bodyPr>
          <a:lstStyle/>
          <a:p>
            <a:pPr algn="ctr"/>
            <a:r>
              <a:rPr lang="en-US" b="0" i="1">
                <a:solidFill>
                  <a:schemeClr val="bg1"/>
                </a:solidFill>
                <a:effectLst/>
                <a:latin typeface="r0c0i Linotte" pitchFamily="2" charset="0"/>
              </a:rPr>
              <a:t>“Blobby Quest – 2D Platformer”, </a:t>
            </a:r>
          </a:p>
          <a:p>
            <a:pPr algn="ctr"/>
            <a:r>
              <a:rPr lang="en-US" b="0">
                <a:solidFill>
                  <a:schemeClr val="bg1"/>
                </a:solidFill>
                <a:effectLst/>
                <a:latin typeface="r0c0i Linotte" pitchFamily="2" charset="0"/>
              </a:rPr>
              <a:t>một trò chơi đi cảnh đồ hoạ 2D</a:t>
            </a:r>
            <a:endParaRPr lang="en-US">
              <a:solidFill>
                <a:schemeClr val="bg1"/>
              </a:solidFill>
              <a:latin typeface="r0c0i Linotte" pitchFamily="2" charset="0"/>
            </a:endParaRPr>
          </a:p>
        </p:txBody>
      </p:sp>
      <p:sp>
        <p:nvSpPr>
          <p:cNvPr id="2" name="TextBox 1">
            <a:extLst>
              <a:ext uri="{FF2B5EF4-FFF2-40B4-BE49-F238E27FC236}">
                <a16:creationId xmlns:a16="http://schemas.microsoft.com/office/drawing/2014/main" id="{5A294C7C-B00F-3300-4DB9-897A0517B303}"/>
              </a:ext>
            </a:extLst>
          </p:cNvPr>
          <p:cNvSpPr txBox="1"/>
          <p:nvPr/>
        </p:nvSpPr>
        <p:spPr>
          <a:xfrm>
            <a:off x="8674243" y="4696986"/>
            <a:ext cx="288862" cy="307777"/>
          </a:xfrm>
          <a:prstGeom prst="rect">
            <a:avLst/>
          </a:prstGeom>
          <a:noFill/>
        </p:spPr>
        <p:txBody>
          <a:bodyPr wrap="none" rtlCol="0">
            <a:spAutoFit/>
          </a:bodyPr>
          <a:lstStyle/>
          <a:p>
            <a:pPr algn="r"/>
            <a:r>
              <a:rPr lang="en-US" b="1">
                <a:solidFill>
                  <a:schemeClr val="bg1"/>
                </a:solidFill>
                <a:latin typeface="r0c0i Linotte" pitchFamily="2" charset="0"/>
              </a:rPr>
              <a:t>4</a:t>
            </a:r>
          </a:p>
        </p:txBody>
      </p:sp>
    </p:spTree>
    <p:extLst>
      <p:ext uri="{BB962C8B-B14F-4D97-AF65-F5344CB8AC3E}">
        <p14:creationId xmlns:p14="http://schemas.microsoft.com/office/powerpoint/2010/main" val="333660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p:tgtEl>
                                          <p:spTgt spid="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p:tgtEl>
                                          <p:spTgt spid="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94"/>
        <p:cNvGrpSpPr/>
        <p:nvPr/>
      </p:nvGrpSpPr>
      <p:grpSpPr>
        <a:xfrm>
          <a:off x="0" y="0"/>
          <a:ext cx="0" cy="0"/>
          <a:chOff x="0" y="0"/>
          <a:chExt cx="0" cy="0"/>
        </a:xfrm>
      </p:grpSpPr>
      <p:sp>
        <p:nvSpPr>
          <p:cNvPr id="5795" name="Google Shape;5795;p35"/>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796" name="Google Shape;5796;p3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Các thành phần cơ bản</a:t>
            </a:r>
            <a:endParaRPr sz="4000">
              <a:latin typeface="UTM Bebas" panose="02040603050506020204" pitchFamily="18" charset="0"/>
            </a:endParaRPr>
          </a:p>
        </p:txBody>
      </p:sp>
      <p:grpSp>
        <p:nvGrpSpPr>
          <p:cNvPr id="5798" name="Google Shape;5798;p35"/>
          <p:cNvGrpSpPr/>
          <p:nvPr/>
        </p:nvGrpSpPr>
        <p:grpSpPr>
          <a:xfrm>
            <a:off x="8181641" y="306408"/>
            <a:ext cx="264001" cy="226285"/>
            <a:chOff x="753950" y="238125"/>
            <a:chExt cx="6111125" cy="5238075"/>
          </a:xfrm>
        </p:grpSpPr>
        <p:sp>
          <p:nvSpPr>
            <p:cNvPr id="5799" name="Google Shape;5799;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35"/>
          <p:cNvGrpSpPr/>
          <p:nvPr/>
        </p:nvGrpSpPr>
        <p:grpSpPr>
          <a:xfrm>
            <a:off x="8517721" y="306408"/>
            <a:ext cx="264001" cy="226285"/>
            <a:chOff x="753950" y="238125"/>
            <a:chExt cx="6111125" cy="5238075"/>
          </a:xfrm>
        </p:grpSpPr>
        <p:sp>
          <p:nvSpPr>
            <p:cNvPr id="5827" name="Google Shape;5827;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35"/>
          <p:cNvGrpSpPr/>
          <p:nvPr/>
        </p:nvGrpSpPr>
        <p:grpSpPr>
          <a:xfrm>
            <a:off x="8853801" y="306408"/>
            <a:ext cx="264001" cy="226285"/>
            <a:chOff x="753950" y="238125"/>
            <a:chExt cx="6111125" cy="5238075"/>
          </a:xfrm>
        </p:grpSpPr>
        <p:sp>
          <p:nvSpPr>
            <p:cNvPr id="5855" name="Google Shape;5855;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82" name="Google Shape;5882;p35">
            <a:hlinkClick r:id="rId3" action="ppaction://hlinksldjump"/>
          </p:cNvPr>
          <p:cNvPicPr preferRelativeResize="0"/>
          <p:nvPr/>
        </p:nvPicPr>
        <p:blipFill>
          <a:blip r:embed="rId4">
            <a:alphaModFix/>
          </a:blip>
          <a:stretch>
            <a:fillRect/>
          </a:stretch>
        </p:blipFill>
        <p:spPr>
          <a:xfrm>
            <a:off x="8844064" y="719777"/>
            <a:ext cx="283464" cy="172844"/>
          </a:xfrm>
          <a:prstGeom prst="rect">
            <a:avLst/>
          </a:prstGeom>
          <a:noFill/>
          <a:ln>
            <a:noFill/>
          </a:ln>
        </p:spPr>
      </p:pic>
      <p:pic>
        <p:nvPicPr>
          <p:cNvPr id="5883" name="Google Shape;5883;p35">
            <a:hlinkClick r:id="rId5" action="ppaction://hlinksldjump"/>
          </p:cNvPr>
          <p:cNvPicPr preferRelativeResize="0"/>
          <p:nvPr/>
        </p:nvPicPr>
        <p:blipFill>
          <a:blip r:embed="rId6">
            <a:alphaModFix/>
          </a:blip>
          <a:stretch>
            <a:fillRect/>
          </a:stretch>
        </p:blipFill>
        <p:spPr>
          <a:xfrm>
            <a:off x="8535425" y="691900"/>
            <a:ext cx="228600" cy="228600"/>
          </a:xfrm>
          <a:prstGeom prst="rect">
            <a:avLst/>
          </a:prstGeom>
          <a:noFill/>
          <a:ln>
            <a:noFill/>
          </a:ln>
        </p:spPr>
      </p:pic>
      <p:pic>
        <p:nvPicPr>
          <p:cNvPr id="5884" name="Google Shape;5884;p35">
            <a:hlinkClick r:id="rId7" action="ppaction://hlinksldjump"/>
          </p:cNvPr>
          <p:cNvPicPr preferRelativeResize="0"/>
          <p:nvPr/>
        </p:nvPicPr>
        <p:blipFill>
          <a:blip r:embed="rId4">
            <a:alphaModFix/>
          </a:blip>
          <a:stretch>
            <a:fillRect/>
          </a:stretch>
        </p:blipFill>
        <p:spPr>
          <a:xfrm flipH="1">
            <a:off x="8181639" y="719777"/>
            <a:ext cx="283464" cy="172844"/>
          </a:xfrm>
          <a:prstGeom prst="rect">
            <a:avLst/>
          </a:prstGeom>
          <a:noFill/>
          <a:ln>
            <a:noFill/>
          </a:ln>
        </p:spPr>
      </p:pic>
      <p:sp>
        <p:nvSpPr>
          <p:cNvPr id="2" name="TextBox 1">
            <a:extLst>
              <a:ext uri="{FF2B5EF4-FFF2-40B4-BE49-F238E27FC236}">
                <a16:creationId xmlns:a16="http://schemas.microsoft.com/office/drawing/2014/main" id="{C3DBD7B2-1433-F65D-2242-1AD5DDAE4987}"/>
              </a:ext>
            </a:extLst>
          </p:cNvPr>
          <p:cNvSpPr txBox="1"/>
          <p:nvPr/>
        </p:nvSpPr>
        <p:spPr>
          <a:xfrm>
            <a:off x="8679053" y="4696986"/>
            <a:ext cx="284052" cy="307777"/>
          </a:xfrm>
          <a:prstGeom prst="rect">
            <a:avLst/>
          </a:prstGeom>
          <a:noFill/>
        </p:spPr>
        <p:txBody>
          <a:bodyPr wrap="none" rtlCol="0">
            <a:spAutoFit/>
          </a:bodyPr>
          <a:lstStyle/>
          <a:p>
            <a:pPr algn="r"/>
            <a:r>
              <a:rPr lang="en-US" b="1">
                <a:solidFill>
                  <a:schemeClr val="bg1"/>
                </a:solidFill>
                <a:latin typeface="r0c0i Linotte" pitchFamily="2" charset="0"/>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795"/>
                                        </p:tgtEl>
                                        <p:attrNameLst>
                                          <p:attrName>style.visibility</p:attrName>
                                        </p:attrNameLst>
                                      </p:cBhvr>
                                      <p:to>
                                        <p:strVal val="visible"/>
                                      </p:to>
                                    </p:set>
                                    <p:anim calcmode="lin" valueType="num">
                                      <p:cBhvr additive="base">
                                        <p:cTn id="7" dur="1000"/>
                                        <p:tgtEl>
                                          <p:spTgt spid="579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796"/>
                                        </p:tgtEl>
                                        <p:attrNameLst>
                                          <p:attrName>style.visibility</p:attrName>
                                        </p:attrNameLst>
                                      </p:cBhvr>
                                      <p:to>
                                        <p:strVal val="visible"/>
                                      </p:to>
                                    </p:set>
                                    <p:anim calcmode="lin" valueType="num">
                                      <p:cBhvr additive="base">
                                        <p:cTn id="10" dur="1000"/>
                                        <p:tgtEl>
                                          <p:spTgt spid="57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67959" y="188138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Bản đồ màn chơi</a:t>
            </a:r>
            <a:endParaRPr>
              <a:latin typeface="UTM Bebas" panose="02040603050506020204" pitchFamily="18" charset="0"/>
            </a:endParaRPr>
          </a:p>
        </p:txBody>
      </p:sp>
      <p:sp>
        <p:nvSpPr>
          <p:cNvPr id="5890" name="Google Shape;5890;p36"/>
          <p:cNvSpPr txBox="1">
            <a:spLocks noGrp="1"/>
          </p:cNvSpPr>
          <p:nvPr>
            <p:ph type="body" idx="1"/>
          </p:nvPr>
        </p:nvSpPr>
        <p:spPr>
          <a:xfrm>
            <a:off x="567959" y="2546627"/>
            <a:ext cx="3135900" cy="241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Mỗi màn chơi cần một bản đồ lưu trữ các vị trí mà người chơi có thể hoặc không thể đi vào của địa hình</a:t>
            </a:r>
            <a:endParaRPr>
              <a:latin typeface="r0c0i Linotte" pitchFamily="2" charset="0"/>
            </a:endParaRPr>
          </a:p>
        </p:txBody>
      </p:sp>
      <p:grpSp>
        <p:nvGrpSpPr>
          <p:cNvPr id="5891" name="Google Shape;5891;p36"/>
          <p:cNvGrpSpPr/>
          <p:nvPr/>
        </p:nvGrpSpPr>
        <p:grpSpPr>
          <a:xfrm rot="-5400000">
            <a:off x="768305" y="2127277"/>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3260730" y="2127277"/>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D20E455E-861D-0F5C-4C32-CAAC08FB6C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1175" y="1653204"/>
            <a:ext cx="1786846" cy="1786846"/>
          </a:xfrm>
          <a:prstGeom prst="rect">
            <a:avLst/>
          </a:prstGeom>
          <a:noFill/>
          <a:ln>
            <a:noFill/>
          </a:ln>
        </p:spPr>
      </p:pic>
      <p:sp>
        <p:nvSpPr>
          <p:cNvPr id="14" name="TextBox 13">
            <a:extLst>
              <a:ext uri="{FF2B5EF4-FFF2-40B4-BE49-F238E27FC236}">
                <a16:creationId xmlns:a16="http://schemas.microsoft.com/office/drawing/2014/main" id="{E44DF259-0204-B00F-B3AD-C737E71E0187}"/>
              </a:ext>
            </a:extLst>
          </p:cNvPr>
          <p:cNvSpPr txBox="1"/>
          <p:nvPr/>
        </p:nvSpPr>
        <p:spPr>
          <a:xfrm>
            <a:off x="4986430" y="3497278"/>
            <a:ext cx="1345240" cy="523220"/>
          </a:xfrm>
          <a:prstGeom prst="rect">
            <a:avLst/>
          </a:prstGeom>
          <a:noFill/>
        </p:spPr>
        <p:txBody>
          <a:bodyPr wrap="none" rtlCol="0">
            <a:spAutoFit/>
          </a:bodyPr>
          <a:lstStyle/>
          <a:p>
            <a:pPr algn="ctr"/>
            <a:r>
              <a:rPr lang="en-US">
                <a:solidFill>
                  <a:schemeClr val="bg1"/>
                </a:solidFill>
                <a:latin typeface="r0c0i Linotte" pitchFamily="2" charset="0"/>
              </a:rPr>
              <a:t>Màn chơi khi</a:t>
            </a:r>
          </a:p>
          <a:p>
            <a:pPr algn="ctr"/>
            <a:r>
              <a:rPr lang="en-US">
                <a:solidFill>
                  <a:schemeClr val="bg1"/>
                </a:solidFill>
                <a:latin typeface="r0c0i Linotte" pitchFamily="2" charset="0"/>
              </a:rPr>
              <a:t>hiển thị đồ hoạ</a:t>
            </a:r>
          </a:p>
        </p:txBody>
      </p:sp>
      <p:graphicFrame>
        <p:nvGraphicFramePr>
          <p:cNvPr id="15" name="Table 14">
            <a:extLst>
              <a:ext uri="{FF2B5EF4-FFF2-40B4-BE49-F238E27FC236}">
                <a16:creationId xmlns:a16="http://schemas.microsoft.com/office/drawing/2014/main" id="{55706BCB-07D5-1AAB-C975-4C7986446BAA}"/>
              </a:ext>
            </a:extLst>
          </p:cNvPr>
          <p:cNvGraphicFramePr>
            <a:graphicFrameLocks noGrp="1"/>
          </p:cNvGraphicFramePr>
          <p:nvPr>
            <p:extLst>
              <p:ext uri="{D42A27DB-BD31-4B8C-83A1-F6EECF244321}">
                <p14:modId xmlns:p14="http://schemas.microsoft.com/office/powerpoint/2010/main" val="363791646"/>
              </p:ext>
            </p:extLst>
          </p:nvPr>
        </p:nvGraphicFramePr>
        <p:xfrm>
          <a:off x="6789195" y="1653204"/>
          <a:ext cx="1786846" cy="1786845"/>
        </p:xfrm>
        <a:graphic>
          <a:graphicData uri="http://schemas.openxmlformats.org/drawingml/2006/table">
            <a:tbl>
              <a:tblPr firstRow="1" firstCol="1" bandRow="1">
                <a:tableStyleId>{25C41AC0-C8E0-4963-AB64-2DAAABCFCD66}</a:tableStyleId>
              </a:tblPr>
              <a:tblGrid>
                <a:gridCol w="353350">
                  <a:extLst>
                    <a:ext uri="{9D8B030D-6E8A-4147-A177-3AD203B41FA5}">
                      <a16:colId xmlns:a16="http://schemas.microsoft.com/office/drawing/2014/main" val="2176853081"/>
                    </a:ext>
                  </a:extLst>
                </a:gridCol>
                <a:gridCol w="363003">
                  <a:extLst>
                    <a:ext uri="{9D8B030D-6E8A-4147-A177-3AD203B41FA5}">
                      <a16:colId xmlns:a16="http://schemas.microsoft.com/office/drawing/2014/main" val="2163891581"/>
                    </a:ext>
                  </a:extLst>
                </a:gridCol>
                <a:gridCol w="363558">
                  <a:extLst>
                    <a:ext uri="{9D8B030D-6E8A-4147-A177-3AD203B41FA5}">
                      <a16:colId xmlns:a16="http://schemas.microsoft.com/office/drawing/2014/main" val="307214775"/>
                    </a:ext>
                  </a:extLst>
                </a:gridCol>
                <a:gridCol w="345967">
                  <a:extLst>
                    <a:ext uri="{9D8B030D-6E8A-4147-A177-3AD203B41FA5}">
                      <a16:colId xmlns:a16="http://schemas.microsoft.com/office/drawing/2014/main" val="2399590490"/>
                    </a:ext>
                  </a:extLst>
                </a:gridCol>
                <a:gridCol w="360968">
                  <a:extLst>
                    <a:ext uri="{9D8B030D-6E8A-4147-A177-3AD203B41FA5}">
                      <a16:colId xmlns:a16="http://schemas.microsoft.com/office/drawing/2014/main" val="2620193679"/>
                    </a:ext>
                  </a:extLst>
                </a:gridCol>
              </a:tblGrid>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3458562987"/>
                  </a:ext>
                </a:extLst>
              </a:tr>
              <a:tr h="365501">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2</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2</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2731931863"/>
                  </a:ext>
                </a:extLst>
              </a:tr>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3</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1685993570"/>
                  </a:ext>
                </a:extLst>
              </a:tr>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3</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2669078622"/>
                  </a:ext>
                </a:extLst>
              </a:tr>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26531070"/>
                  </a:ext>
                </a:extLst>
              </a:tr>
            </a:tbl>
          </a:graphicData>
        </a:graphic>
      </p:graphicFrame>
      <p:sp>
        <p:nvSpPr>
          <p:cNvPr id="16" name="TextBox 15">
            <a:extLst>
              <a:ext uri="{FF2B5EF4-FFF2-40B4-BE49-F238E27FC236}">
                <a16:creationId xmlns:a16="http://schemas.microsoft.com/office/drawing/2014/main" id="{D4A46BB6-3216-43E7-2260-F591440B77CD}"/>
              </a:ext>
            </a:extLst>
          </p:cNvPr>
          <p:cNvSpPr txBox="1"/>
          <p:nvPr/>
        </p:nvSpPr>
        <p:spPr>
          <a:xfrm>
            <a:off x="6937049" y="3604999"/>
            <a:ext cx="1560042" cy="307777"/>
          </a:xfrm>
          <a:prstGeom prst="rect">
            <a:avLst/>
          </a:prstGeom>
          <a:noFill/>
        </p:spPr>
        <p:txBody>
          <a:bodyPr wrap="none" rtlCol="0">
            <a:spAutoFit/>
          </a:bodyPr>
          <a:lstStyle/>
          <a:p>
            <a:pPr algn="ctr"/>
            <a:r>
              <a:rPr lang="en-US">
                <a:solidFill>
                  <a:schemeClr val="bg1"/>
                </a:solidFill>
                <a:latin typeface="r0c0i Linotte" pitchFamily="2" charset="0"/>
              </a:rPr>
              <a:t>Bản đồ thuộc tính</a:t>
            </a:r>
          </a:p>
        </p:txBody>
      </p:sp>
      <p:sp>
        <p:nvSpPr>
          <p:cNvPr id="17" name="TextBox 16">
            <a:extLst>
              <a:ext uri="{FF2B5EF4-FFF2-40B4-BE49-F238E27FC236}">
                <a16:creationId xmlns:a16="http://schemas.microsoft.com/office/drawing/2014/main" id="{67C1A7DF-0677-1C7E-8B89-B7430E442A34}"/>
              </a:ext>
            </a:extLst>
          </p:cNvPr>
          <p:cNvSpPr txBox="1"/>
          <p:nvPr/>
        </p:nvSpPr>
        <p:spPr>
          <a:xfrm>
            <a:off x="8672641" y="4696986"/>
            <a:ext cx="290464" cy="307777"/>
          </a:xfrm>
          <a:prstGeom prst="rect">
            <a:avLst/>
          </a:prstGeom>
          <a:noFill/>
        </p:spPr>
        <p:txBody>
          <a:bodyPr wrap="none" rtlCol="0">
            <a:spAutoFit/>
          </a:bodyPr>
          <a:lstStyle/>
          <a:p>
            <a:pPr algn="r"/>
            <a:r>
              <a:rPr lang="en-US" b="1">
                <a:solidFill>
                  <a:schemeClr val="bg1"/>
                </a:solidFill>
                <a:latin typeface="r0c0i Linotte" pitchFamily="2" charset="0"/>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581919" y="182042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Nhân vật của người chơi</a:t>
            </a:r>
            <a:endParaRPr>
              <a:latin typeface="UTM Bebas" panose="02040603050506020204" pitchFamily="18" charset="0"/>
            </a:endParaRPr>
          </a:p>
        </p:txBody>
      </p:sp>
      <p:sp>
        <p:nvSpPr>
          <p:cNvPr id="5890" name="Google Shape;5890;p36"/>
          <p:cNvSpPr txBox="1">
            <a:spLocks noGrp="1"/>
          </p:cNvSpPr>
          <p:nvPr>
            <p:ph type="body" idx="1"/>
          </p:nvPr>
        </p:nvSpPr>
        <p:spPr>
          <a:xfrm>
            <a:off x="5581919" y="2485667"/>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Là thực thể có thể di chuyển theo thao tác bàn phím của người chơi, thám hiểm bản đồ của màn chơi</a:t>
            </a:r>
            <a:endParaRPr>
              <a:latin typeface="r0c0i Linotte" pitchFamily="2" charset="0"/>
            </a:endParaRPr>
          </a:p>
        </p:txBody>
      </p:sp>
      <p:grpSp>
        <p:nvGrpSpPr>
          <p:cNvPr id="5891" name="Google Shape;5891;p36"/>
          <p:cNvGrpSpPr/>
          <p:nvPr/>
        </p:nvGrpSpPr>
        <p:grpSpPr>
          <a:xfrm rot="-5400000">
            <a:off x="5541456" y="2066317"/>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8446140" y="2060911"/>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87209897-100B-8D04-7893-508F1D37CAAA}"/>
              </a:ext>
            </a:extLst>
          </p:cNvPr>
          <p:cNvPicPr>
            <a:picLocks noChangeAspect="1"/>
          </p:cNvPicPr>
          <p:nvPr/>
        </p:nvPicPr>
        <p:blipFill>
          <a:blip r:embed="rId3"/>
          <a:stretch>
            <a:fillRect/>
          </a:stretch>
        </p:blipFill>
        <p:spPr>
          <a:xfrm>
            <a:off x="1885430" y="1911867"/>
            <a:ext cx="1524000" cy="1524000"/>
          </a:xfrm>
          <a:prstGeom prst="rect">
            <a:avLst/>
          </a:prstGeom>
        </p:spPr>
      </p:pic>
      <p:sp>
        <p:nvSpPr>
          <p:cNvPr id="19" name="Arrow: Left 18">
            <a:extLst>
              <a:ext uri="{FF2B5EF4-FFF2-40B4-BE49-F238E27FC236}">
                <a16:creationId xmlns:a16="http://schemas.microsoft.com/office/drawing/2014/main" id="{5DA968F9-014C-8FDA-0919-6DC1A1DE1130}"/>
              </a:ext>
            </a:extLst>
          </p:cNvPr>
          <p:cNvSpPr/>
          <p:nvPr/>
        </p:nvSpPr>
        <p:spPr>
          <a:xfrm>
            <a:off x="741128" y="2577107"/>
            <a:ext cx="861780"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85B19D6-8B01-6951-A310-241E70B3C286}"/>
              </a:ext>
            </a:extLst>
          </p:cNvPr>
          <p:cNvSpPr/>
          <p:nvPr/>
        </p:nvSpPr>
        <p:spPr>
          <a:xfrm rot="5400000">
            <a:off x="2484890" y="1413358"/>
            <a:ext cx="486924"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8414200B-0D88-F513-AD1B-3955DC5E438C}"/>
              </a:ext>
            </a:extLst>
          </p:cNvPr>
          <p:cNvSpPr/>
          <p:nvPr/>
        </p:nvSpPr>
        <p:spPr>
          <a:xfrm rot="10800000">
            <a:off x="3691952" y="2582240"/>
            <a:ext cx="861780"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471B6F07-5B60-460A-7FF2-BA74C1916BD4}"/>
              </a:ext>
            </a:extLst>
          </p:cNvPr>
          <p:cNvSpPr/>
          <p:nvPr/>
        </p:nvSpPr>
        <p:spPr>
          <a:xfrm rot="16200000">
            <a:off x="2484890" y="3667745"/>
            <a:ext cx="486924"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BB6D58-DED3-52A3-B1CD-B7227099125B}"/>
              </a:ext>
            </a:extLst>
          </p:cNvPr>
          <p:cNvSpPr txBox="1"/>
          <p:nvPr/>
        </p:nvSpPr>
        <p:spPr>
          <a:xfrm>
            <a:off x="628939" y="3096479"/>
            <a:ext cx="492443" cy="307777"/>
          </a:xfrm>
          <a:prstGeom prst="rect">
            <a:avLst/>
          </a:prstGeom>
          <a:noFill/>
        </p:spPr>
        <p:txBody>
          <a:bodyPr wrap="none" rtlCol="0">
            <a:spAutoFit/>
          </a:bodyPr>
          <a:lstStyle/>
          <a:p>
            <a:r>
              <a:rPr lang="en-US">
                <a:solidFill>
                  <a:schemeClr val="bg1"/>
                </a:solidFill>
                <a:latin typeface="r0c0i Linotte" pitchFamily="2" charset="0"/>
              </a:rPr>
              <a:t>Trái</a:t>
            </a:r>
          </a:p>
        </p:txBody>
      </p:sp>
      <p:sp>
        <p:nvSpPr>
          <p:cNvPr id="24" name="TextBox 23">
            <a:extLst>
              <a:ext uri="{FF2B5EF4-FFF2-40B4-BE49-F238E27FC236}">
                <a16:creationId xmlns:a16="http://schemas.microsoft.com/office/drawing/2014/main" id="{F057E7AD-D5F0-0D12-F337-A6392301862D}"/>
              </a:ext>
            </a:extLst>
          </p:cNvPr>
          <p:cNvSpPr txBox="1"/>
          <p:nvPr/>
        </p:nvSpPr>
        <p:spPr>
          <a:xfrm>
            <a:off x="4122842" y="3128090"/>
            <a:ext cx="526106" cy="307777"/>
          </a:xfrm>
          <a:prstGeom prst="rect">
            <a:avLst/>
          </a:prstGeom>
          <a:noFill/>
        </p:spPr>
        <p:txBody>
          <a:bodyPr wrap="none" rtlCol="0">
            <a:spAutoFit/>
          </a:bodyPr>
          <a:lstStyle/>
          <a:p>
            <a:r>
              <a:rPr lang="en-US">
                <a:solidFill>
                  <a:schemeClr val="bg1"/>
                </a:solidFill>
                <a:latin typeface="r0c0i Linotte" pitchFamily="2" charset="0"/>
              </a:rPr>
              <a:t>Phải</a:t>
            </a:r>
          </a:p>
        </p:txBody>
      </p:sp>
      <p:sp>
        <p:nvSpPr>
          <p:cNvPr id="25" name="TextBox 24">
            <a:extLst>
              <a:ext uri="{FF2B5EF4-FFF2-40B4-BE49-F238E27FC236}">
                <a16:creationId xmlns:a16="http://schemas.microsoft.com/office/drawing/2014/main" id="{2ABF90A8-DF7A-D868-D5D5-F6E9270FADA8}"/>
              </a:ext>
            </a:extLst>
          </p:cNvPr>
          <p:cNvSpPr txBox="1"/>
          <p:nvPr/>
        </p:nvSpPr>
        <p:spPr>
          <a:xfrm>
            <a:off x="2983399" y="1360627"/>
            <a:ext cx="596638" cy="307777"/>
          </a:xfrm>
          <a:prstGeom prst="rect">
            <a:avLst/>
          </a:prstGeom>
          <a:noFill/>
        </p:spPr>
        <p:txBody>
          <a:bodyPr wrap="none" rtlCol="0">
            <a:spAutoFit/>
          </a:bodyPr>
          <a:lstStyle/>
          <a:p>
            <a:r>
              <a:rPr lang="en-US">
                <a:solidFill>
                  <a:schemeClr val="bg1"/>
                </a:solidFill>
                <a:latin typeface="r0c0i Linotte" pitchFamily="2" charset="0"/>
              </a:rPr>
              <a:t>Nhảy</a:t>
            </a:r>
          </a:p>
        </p:txBody>
      </p:sp>
      <p:sp>
        <p:nvSpPr>
          <p:cNvPr id="26" name="TextBox 25">
            <a:extLst>
              <a:ext uri="{FF2B5EF4-FFF2-40B4-BE49-F238E27FC236}">
                <a16:creationId xmlns:a16="http://schemas.microsoft.com/office/drawing/2014/main" id="{D221ECAB-EA1B-2378-7149-76B20B4380F2}"/>
              </a:ext>
            </a:extLst>
          </p:cNvPr>
          <p:cNvSpPr txBox="1"/>
          <p:nvPr/>
        </p:nvSpPr>
        <p:spPr>
          <a:xfrm>
            <a:off x="2076464" y="3970020"/>
            <a:ext cx="431528" cy="307777"/>
          </a:xfrm>
          <a:prstGeom prst="rect">
            <a:avLst/>
          </a:prstGeom>
          <a:noFill/>
        </p:spPr>
        <p:txBody>
          <a:bodyPr wrap="none" rtlCol="0">
            <a:spAutoFit/>
          </a:bodyPr>
          <a:lstStyle/>
          <a:p>
            <a:r>
              <a:rPr lang="en-US">
                <a:solidFill>
                  <a:schemeClr val="bg1"/>
                </a:solidFill>
                <a:latin typeface="r0c0i Linotte" pitchFamily="2" charset="0"/>
              </a:rPr>
              <a:t>Rơi</a:t>
            </a:r>
          </a:p>
        </p:txBody>
      </p:sp>
      <p:sp>
        <p:nvSpPr>
          <p:cNvPr id="13" name="TextBox 12">
            <a:extLst>
              <a:ext uri="{FF2B5EF4-FFF2-40B4-BE49-F238E27FC236}">
                <a16:creationId xmlns:a16="http://schemas.microsoft.com/office/drawing/2014/main" id="{D340CCE2-C4C5-6790-5FCC-A20794877886}"/>
              </a:ext>
            </a:extLst>
          </p:cNvPr>
          <p:cNvSpPr txBox="1"/>
          <p:nvPr/>
        </p:nvSpPr>
        <p:spPr>
          <a:xfrm>
            <a:off x="8683861" y="4696986"/>
            <a:ext cx="279244" cy="307777"/>
          </a:xfrm>
          <a:prstGeom prst="rect">
            <a:avLst/>
          </a:prstGeom>
          <a:noFill/>
        </p:spPr>
        <p:txBody>
          <a:bodyPr wrap="none" rtlCol="0">
            <a:spAutoFit/>
          </a:bodyPr>
          <a:lstStyle/>
          <a:p>
            <a:pPr algn="r"/>
            <a:r>
              <a:rPr lang="en-US" b="1">
                <a:solidFill>
                  <a:schemeClr val="bg1"/>
                </a:solidFill>
                <a:latin typeface="r0c0i Linotte" pitchFamily="2" charset="0"/>
              </a:rPr>
              <a:t>7</a:t>
            </a:r>
          </a:p>
        </p:txBody>
      </p:sp>
    </p:spTree>
    <p:extLst>
      <p:ext uri="{BB962C8B-B14F-4D97-AF65-F5344CB8AC3E}">
        <p14:creationId xmlns:p14="http://schemas.microsoft.com/office/powerpoint/2010/main" val="251692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71769" y="170612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Vật phẩm</a:t>
            </a:r>
            <a:endParaRPr>
              <a:latin typeface="UTM Bebas" panose="02040603050506020204" pitchFamily="18" charset="0"/>
            </a:endParaRPr>
          </a:p>
        </p:txBody>
      </p:sp>
      <p:sp>
        <p:nvSpPr>
          <p:cNvPr id="5890" name="Google Shape;5890;p36"/>
          <p:cNvSpPr txBox="1">
            <a:spLocks noGrp="1"/>
          </p:cNvSpPr>
          <p:nvPr>
            <p:ph type="body" idx="1"/>
          </p:nvPr>
        </p:nvSpPr>
        <p:spPr>
          <a:xfrm>
            <a:off x="571769" y="2371367"/>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Là thực thể có thể thu thập trong màn chơi, sử dụng để tương tác với môi trường, thay đổi chỉ số của người chơi</a:t>
            </a:r>
            <a:endParaRPr>
              <a:latin typeface="r0c0i Linotte" pitchFamily="2" charset="0"/>
            </a:endParaRPr>
          </a:p>
        </p:txBody>
      </p:sp>
      <p:grpSp>
        <p:nvGrpSpPr>
          <p:cNvPr id="5891" name="Google Shape;5891;p36"/>
          <p:cNvGrpSpPr/>
          <p:nvPr/>
        </p:nvGrpSpPr>
        <p:grpSpPr>
          <a:xfrm rot="-5400000">
            <a:off x="1286465" y="1984709"/>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2750190" y="1984709"/>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5F140FA2-907E-128A-099E-0FA18E1F3BA6}"/>
              </a:ext>
            </a:extLst>
          </p:cNvPr>
          <p:cNvPicPr>
            <a:picLocks noChangeAspect="1"/>
          </p:cNvPicPr>
          <p:nvPr/>
        </p:nvPicPr>
        <p:blipFill>
          <a:blip r:embed="rId3"/>
          <a:stretch>
            <a:fillRect/>
          </a:stretch>
        </p:blipFill>
        <p:spPr>
          <a:xfrm>
            <a:off x="4689752" y="1209292"/>
            <a:ext cx="1524000" cy="1524000"/>
          </a:xfrm>
          <a:prstGeom prst="rect">
            <a:avLst/>
          </a:prstGeom>
        </p:spPr>
      </p:pic>
      <p:pic>
        <p:nvPicPr>
          <p:cNvPr id="27" name="Picture 26">
            <a:extLst>
              <a:ext uri="{FF2B5EF4-FFF2-40B4-BE49-F238E27FC236}">
                <a16:creationId xmlns:a16="http://schemas.microsoft.com/office/drawing/2014/main" id="{C59CC717-2C02-7FED-A102-8BAFF78297F6}"/>
              </a:ext>
            </a:extLst>
          </p:cNvPr>
          <p:cNvPicPr>
            <a:picLocks noChangeAspect="1"/>
          </p:cNvPicPr>
          <p:nvPr/>
        </p:nvPicPr>
        <p:blipFill>
          <a:blip r:embed="rId4"/>
          <a:stretch>
            <a:fillRect/>
          </a:stretch>
        </p:blipFill>
        <p:spPr>
          <a:xfrm>
            <a:off x="4767843" y="3108481"/>
            <a:ext cx="1524000" cy="1524000"/>
          </a:xfrm>
          <a:prstGeom prst="rect">
            <a:avLst/>
          </a:prstGeom>
        </p:spPr>
      </p:pic>
      <p:sp>
        <p:nvSpPr>
          <p:cNvPr id="28" name="TextBox 27">
            <a:extLst>
              <a:ext uri="{FF2B5EF4-FFF2-40B4-BE49-F238E27FC236}">
                <a16:creationId xmlns:a16="http://schemas.microsoft.com/office/drawing/2014/main" id="{60758265-3D15-C566-2FB9-A51248C26134}"/>
              </a:ext>
            </a:extLst>
          </p:cNvPr>
          <p:cNvSpPr txBox="1"/>
          <p:nvPr/>
        </p:nvSpPr>
        <p:spPr>
          <a:xfrm>
            <a:off x="6118108" y="1529359"/>
            <a:ext cx="2470548" cy="954107"/>
          </a:xfrm>
          <a:prstGeom prst="rect">
            <a:avLst/>
          </a:prstGeom>
          <a:noFill/>
        </p:spPr>
        <p:txBody>
          <a:bodyPr wrap="none" rtlCol="0">
            <a:spAutoFit/>
          </a:bodyPr>
          <a:lstStyle/>
          <a:p>
            <a:r>
              <a:rPr lang="en-US">
                <a:solidFill>
                  <a:schemeClr val="bg1"/>
                </a:solidFill>
                <a:latin typeface="r0c0i Linotte" pitchFamily="2" charset="0"/>
              </a:rPr>
              <a:t>Vật phẩm</a:t>
            </a:r>
          </a:p>
          <a:p>
            <a:r>
              <a:rPr lang="en-US">
                <a:solidFill>
                  <a:schemeClr val="bg1"/>
                </a:solidFill>
                <a:latin typeface="r0c0i Linotte" pitchFamily="2" charset="0"/>
              </a:rPr>
              <a:t>“Tăng mạng”</a:t>
            </a:r>
          </a:p>
          <a:p>
            <a:endParaRPr lang="en-US">
              <a:solidFill>
                <a:schemeClr val="bg1"/>
              </a:solidFill>
              <a:latin typeface="r0c0i Linotte" pitchFamily="2" charset="0"/>
            </a:endParaRPr>
          </a:p>
          <a:p>
            <a:r>
              <a:rPr lang="en-US">
                <a:solidFill>
                  <a:schemeClr val="bg1"/>
                </a:solidFill>
                <a:latin typeface="r0c0i Linotte" pitchFamily="2" charset="0"/>
              </a:rPr>
              <a:t>Tăng số mạng của người chơi</a:t>
            </a:r>
          </a:p>
        </p:txBody>
      </p:sp>
      <p:sp>
        <p:nvSpPr>
          <p:cNvPr id="29" name="TextBox 28">
            <a:extLst>
              <a:ext uri="{FF2B5EF4-FFF2-40B4-BE49-F238E27FC236}">
                <a16:creationId xmlns:a16="http://schemas.microsoft.com/office/drawing/2014/main" id="{10B95070-F0A2-60FD-3A17-DD16E0AEE5AE}"/>
              </a:ext>
            </a:extLst>
          </p:cNvPr>
          <p:cNvSpPr txBox="1"/>
          <p:nvPr/>
        </p:nvSpPr>
        <p:spPr>
          <a:xfrm>
            <a:off x="6196199" y="3409380"/>
            <a:ext cx="2020105" cy="954107"/>
          </a:xfrm>
          <a:prstGeom prst="rect">
            <a:avLst/>
          </a:prstGeom>
          <a:noFill/>
        </p:spPr>
        <p:txBody>
          <a:bodyPr wrap="none" rtlCol="0">
            <a:spAutoFit/>
          </a:bodyPr>
          <a:lstStyle/>
          <a:p>
            <a:r>
              <a:rPr lang="en-US">
                <a:solidFill>
                  <a:schemeClr val="bg1"/>
                </a:solidFill>
                <a:latin typeface="r0c0i Linotte" pitchFamily="2" charset="0"/>
              </a:rPr>
              <a:t>Vật phẩm</a:t>
            </a:r>
          </a:p>
          <a:p>
            <a:r>
              <a:rPr lang="en-US">
                <a:solidFill>
                  <a:schemeClr val="bg1"/>
                </a:solidFill>
                <a:latin typeface="r0c0i Linotte" pitchFamily="2" charset="0"/>
              </a:rPr>
              <a:t>“Chìa khoá”</a:t>
            </a:r>
          </a:p>
          <a:p>
            <a:endParaRPr lang="en-US">
              <a:solidFill>
                <a:schemeClr val="bg1"/>
              </a:solidFill>
              <a:latin typeface="r0c0i Linotte" pitchFamily="2" charset="0"/>
            </a:endParaRPr>
          </a:p>
          <a:p>
            <a:r>
              <a:rPr lang="en-US">
                <a:solidFill>
                  <a:schemeClr val="bg1"/>
                </a:solidFill>
                <a:latin typeface="r0c0i Linotte" pitchFamily="2" charset="0"/>
              </a:rPr>
              <a:t>Mở cơ chế “cửa bị khoá”</a:t>
            </a:r>
          </a:p>
        </p:txBody>
      </p:sp>
      <p:sp>
        <p:nvSpPr>
          <p:cNvPr id="30" name="Google Shape;5787;p34">
            <a:extLst>
              <a:ext uri="{FF2B5EF4-FFF2-40B4-BE49-F238E27FC236}">
                <a16:creationId xmlns:a16="http://schemas.microsoft.com/office/drawing/2014/main" id="{764A3A25-DE23-3F4B-52A5-4C82A8BAACAC}"/>
              </a:ext>
            </a:extLst>
          </p:cNvPr>
          <p:cNvSpPr/>
          <p:nvPr/>
        </p:nvSpPr>
        <p:spPr>
          <a:xfrm>
            <a:off x="4650091" y="1184473"/>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88;p34">
            <a:extLst>
              <a:ext uri="{FF2B5EF4-FFF2-40B4-BE49-F238E27FC236}">
                <a16:creationId xmlns:a16="http://schemas.microsoft.com/office/drawing/2014/main" id="{C66D112F-5D4E-B07B-D541-BC06316940E1}"/>
              </a:ext>
            </a:extLst>
          </p:cNvPr>
          <p:cNvSpPr/>
          <p:nvPr/>
        </p:nvSpPr>
        <p:spPr>
          <a:xfrm rot="10800000">
            <a:off x="8392756" y="2321162"/>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87;p34">
            <a:extLst>
              <a:ext uri="{FF2B5EF4-FFF2-40B4-BE49-F238E27FC236}">
                <a16:creationId xmlns:a16="http://schemas.microsoft.com/office/drawing/2014/main" id="{0BE18B77-EA20-BCD9-E744-CFDDD045F08F}"/>
              </a:ext>
            </a:extLst>
          </p:cNvPr>
          <p:cNvSpPr/>
          <p:nvPr/>
        </p:nvSpPr>
        <p:spPr>
          <a:xfrm>
            <a:off x="4650091" y="3024901"/>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88;p34">
            <a:extLst>
              <a:ext uri="{FF2B5EF4-FFF2-40B4-BE49-F238E27FC236}">
                <a16:creationId xmlns:a16="http://schemas.microsoft.com/office/drawing/2014/main" id="{DC8A632E-A0FF-5B51-6EC3-D233F7173AE4}"/>
              </a:ext>
            </a:extLst>
          </p:cNvPr>
          <p:cNvSpPr/>
          <p:nvPr/>
        </p:nvSpPr>
        <p:spPr>
          <a:xfrm rot="10800000">
            <a:off x="8392756" y="416159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9;p34">
            <a:extLst>
              <a:ext uri="{FF2B5EF4-FFF2-40B4-BE49-F238E27FC236}">
                <a16:creationId xmlns:a16="http://schemas.microsoft.com/office/drawing/2014/main" id="{64912128-A898-5DE0-DCD5-E3AD0EF2769F}"/>
              </a:ext>
            </a:extLst>
          </p:cNvPr>
          <p:cNvSpPr/>
          <p:nvPr/>
        </p:nvSpPr>
        <p:spPr>
          <a:xfrm rot="5400000">
            <a:off x="8392756" y="1184473"/>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0;p34">
            <a:extLst>
              <a:ext uri="{FF2B5EF4-FFF2-40B4-BE49-F238E27FC236}">
                <a16:creationId xmlns:a16="http://schemas.microsoft.com/office/drawing/2014/main" id="{B26DD950-081B-F2D2-0320-28CB22288EAD}"/>
              </a:ext>
            </a:extLst>
          </p:cNvPr>
          <p:cNvSpPr/>
          <p:nvPr/>
        </p:nvSpPr>
        <p:spPr>
          <a:xfrm rot="16200000">
            <a:off x="4650733" y="232664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89;p34">
            <a:extLst>
              <a:ext uri="{FF2B5EF4-FFF2-40B4-BE49-F238E27FC236}">
                <a16:creationId xmlns:a16="http://schemas.microsoft.com/office/drawing/2014/main" id="{2EF00B94-5AA7-E62E-AF01-952006E880F5}"/>
              </a:ext>
            </a:extLst>
          </p:cNvPr>
          <p:cNvSpPr/>
          <p:nvPr/>
        </p:nvSpPr>
        <p:spPr>
          <a:xfrm rot="5400000">
            <a:off x="8413789" y="3020481"/>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90;p34">
            <a:extLst>
              <a:ext uri="{FF2B5EF4-FFF2-40B4-BE49-F238E27FC236}">
                <a16:creationId xmlns:a16="http://schemas.microsoft.com/office/drawing/2014/main" id="{575E6115-CC65-A0E3-A897-4E49ABC327E4}"/>
              </a:ext>
            </a:extLst>
          </p:cNvPr>
          <p:cNvSpPr/>
          <p:nvPr/>
        </p:nvSpPr>
        <p:spPr>
          <a:xfrm rot="16200000">
            <a:off x="4671766" y="4162657"/>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CD793AC9-9C30-475D-35AA-8AA99E3AF457}"/>
              </a:ext>
            </a:extLst>
          </p:cNvPr>
          <p:cNvSpPr txBox="1"/>
          <p:nvPr/>
        </p:nvSpPr>
        <p:spPr>
          <a:xfrm>
            <a:off x="8672641" y="4696986"/>
            <a:ext cx="290464" cy="307777"/>
          </a:xfrm>
          <a:prstGeom prst="rect">
            <a:avLst/>
          </a:prstGeom>
          <a:noFill/>
        </p:spPr>
        <p:txBody>
          <a:bodyPr wrap="none" rtlCol="0">
            <a:spAutoFit/>
          </a:bodyPr>
          <a:lstStyle/>
          <a:p>
            <a:pPr algn="r"/>
            <a:r>
              <a:rPr lang="en-US" b="1">
                <a:solidFill>
                  <a:schemeClr val="bg1"/>
                </a:solidFill>
                <a:latin typeface="r0c0i Linotte" pitchFamily="2" charset="0"/>
              </a:rPr>
              <a:t>8</a:t>
            </a:r>
          </a:p>
        </p:txBody>
      </p:sp>
    </p:spTree>
    <p:extLst>
      <p:ext uri="{BB962C8B-B14F-4D97-AF65-F5344CB8AC3E}">
        <p14:creationId xmlns:p14="http://schemas.microsoft.com/office/powerpoint/2010/main" val="183731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p:tgtEl>
                                          <p:spTgt spid="30"/>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p:tgtEl>
                                          <p:spTgt spid="3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1000"/>
                                        <p:tgtEl>
                                          <p:spTgt spid="32"/>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1000"/>
                                        <p:tgtEl>
                                          <p:spTgt spid="33"/>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0"/>
                                        <p:tgtEl>
                                          <p:spTgt spid="34"/>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1000"/>
                                        <p:tgtEl>
                                          <p:spTgt spid="3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000"/>
                                        <p:tgtEl>
                                          <p:spTgt spid="3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1000"/>
                                        <p:tgtEl>
                                          <p:spTgt spid="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1149</Words>
  <Application>Microsoft Office PowerPoint</Application>
  <PresentationFormat>On-screen Show (16:9)</PresentationFormat>
  <Paragraphs>236</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r0c0i Linotte</vt:lpstr>
      <vt:lpstr>Times New Roman</vt:lpstr>
      <vt:lpstr>Orbitron ExtraBold</vt:lpstr>
      <vt:lpstr>Lato Black</vt:lpstr>
      <vt:lpstr>Bebas Neue Pro</vt:lpstr>
      <vt:lpstr>Arial</vt:lpstr>
      <vt:lpstr>Lato</vt:lpstr>
      <vt:lpstr>UTM Bebas</vt:lpstr>
      <vt:lpstr>Advent Pro</vt:lpstr>
      <vt:lpstr>Advent Pro Medium</vt:lpstr>
      <vt:lpstr>Retro Video Games Newsletter XL by Slidesgo</vt:lpstr>
      <vt:lpstr>PowerPoint Presentation</vt:lpstr>
      <vt:lpstr>MỤC LỤC</vt:lpstr>
      <vt:lpstr>01</vt:lpstr>
      <vt:lpstr>I. Khái niệm</vt:lpstr>
      <vt:lpstr>I. Khái niệm</vt:lpstr>
      <vt:lpstr>02</vt:lpstr>
      <vt:lpstr>Bản đồ màn chơi</vt:lpstr>
      <vt:lpstr>Nhân vật của người chơi</vt:lpstr>
      <vt:lpstr>Vật phẩm</vt:lpstr>
      <vt:lpstr>Khối cơ chế</vt:lpstr>
      <vt:lpstr>PowerPoint Presentation</vt:lpstr>
      <vt:lpstr>03</vt:lpstr>
      <vt:lpstr>Vật thể, môi trường tính toán tiếp xúc thế nào?</vt:lpstr>
      <vt:lpstr>Khung hình hiển thị thay đổi cùng vị trí Nhân vật</vt:lpstr>
      <vt:lpstr>04</vt:lpstr>
      <vt:lpstr>IV. Cấu trúc chương trình</vt:lpstr>
      <vt:lpstr>05</vt:lpstr>
      <vt:lpstr>V. Kết Quả</vt:lpstr>
      <vt:lpstr>V. Kết Quả</vt:lpstr>
      <vt:lpstr>V. Kết Quả</vt:lpstr>
      <vt:lpstr>V. Kết Quả</vt:lpstr>
      <vt:lpstr>06</vt:lpstr>
      <vt:lpstr>VI. Đánh giá và cải thiện</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Sơn</dc:creator>
  <cp:lastModifiedBy>Lê Sơn</cp:lastModifiedBy>
  <cp:revision>11</cp:revision>
  <dcterms:modified xsi:type="dcterms:W3CDTF">2024-04-23T06:42:03Z</dcterms:modified>
</cp:coreProperties>
</file>